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slides/slide64.xml" ContentType="application/vnd.openxmlformats-officedocument.presentationml.slide+xml"/>
  <Override PartName="/ppt/slides/slide65.xml" ContentType="application/vnd.openxmlformats-officedocument.presentationml.slide+xml"/>
  <Override PartName="/ppt/slides/slide66.xml" ContentType="application/vnd.openxmlformats-officedocument.presentationml.slide+xml"/>
  <Override PartName="/ppt/slides/slide67.xml" ContentType="application/vnd.openxmlformats-officedocument.presentationml.slide+xml"/>
  <Override PartName="/ppt/slides/slide68.xml" ContentType="application/vnd.openxmlformats-officedocument.presentationml.slide+xml"/>
  <Override PartName="/ppt/slides/slide69.xml" ContentType="application/vnd.openxmlformats-officedocument.presentationml.slide+xml"/>
  <Override PartName="/ppt/slides/slide70.xml" ContentType="application/vnd.openxmlformats-officedocument.presentationml.slide+xml"/>
  <Override PartName="/ppt/slides/slide71.xml" ContentType="application/vnd.openxmlformats-officedocument.presentationml.slide+xml"/>
  <Override PartName="/ppt/slides/slide72.xml" ContentType="application/vnd.openxmlformats-officedocument.presentationml.slide+xml"/>
  <Override PartName="/ppt/slides/slide73.xml" ContentType="application/vnd.openxmlformats-officedocument.presentationml.slide+xml"/>
  <Override PartName="/ppt/slides/slide74.xml" ContentType="application/vnd.openxmlformats-officedocument.presentationml.slide+xml"/>
  <Override PartName="/ppt/slides/slide75.xml" ContentType="application/vnd.openxmlformats-officedocument.presentationml.slide+xml"/>
  <Override PartName="/ppt/slides/slide76.xml" ContentType="application/vnd.openxmlformats-officedocument.presentationml.slide+xml"/>
  <Override PartName="/ppt/slides/slide77.xml" ContentType="application/vnd.openxmlformats-officedocument.presentationml.slide+xml"/>
  <Override PartName="/ppt/slides/slide78.xml" ContentType="application/vnd.openxmlformats-officedocument.presentationml.slide+xml"/>
  <Override PartName="/ppt/slides/slide79.xml" ContentType="application/vnd.openxmlformats-officedocument.presentationml.slide+xml"/>
  <Override PartName="/ppt/slides/slide8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notesSlides/notesSlide5.xml" ContentType="application/vnd.openxmlformats-officedocument.presentationml.notesSlide+xml"/>
  <Override PartName="/ppt/tags/tag11.xml" ContentType="application/vnd.openxmlformats-officedocument.presentationml.tags+xml"/>
  <Override PartName="/ppt/notesSlides/notesSlide6.xml" ContentType="application/vnd.openxmlformats-officedocument.presentationml.notesSlide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notesSlides/notesSlide7.xml" ContentType="application/vnd.openxmlformats-officedocument.presentationml.notesSlide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notesSlides/notesSlide8.xml" ContentType="application/vnd.openxmlformats-officedocument.presentationml.notesSlide+xml"/>
  <Override PartName="/ppt/tags/tag18.xml" ContentType="application/vnd.openxmlformats-officedocument.presentationml.tags+xml"/>
  <Override PartName="/ppt/notesSlides/notesSlide9.xml" ContentType="application/vnd.openxmlformats-officedocument.presentationml.notesSlide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notesSlides/notesSlide10.xml" ContentType="application/vnd.openxmlformats-officedocument.presentationml.notesSlide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2"/>
  </p:notesMasterIdLst>
  <p:sldIdLst>
    <p:sldId id="256" r:id="rId2"/>
    <p:sldId id="384" r:id="rId3"/>
    <p:sldId id="287" r:id="rId4"/>
    <p:sldId id="291" r:id="rId5"/>
    <p:sldId id="292" r:id="rId6"/>
    <p:sldId id="293" r:id="rId7"/>
    <p:sldId id="352" r:id="rId8"/>
    <p:sldId id="289" r:id="rId9"/>
    <p:sldId id="385" r:id="rId10"/>
    <p:sldId id="278" r:id="rId11"/>
    <p:sldId id="426" r:id="rId12"/>
    <p:sldId id="285" r:id="rId13"/>
    <p:sldId id="383" r:id="rId14"/>
    <p:sldId id="380" r:id="rId15"/>
    <p:sldId id="381" r:id="rId16"/>
    <p:sldId id="376" r:id="rId17"/>
    <p:sldId id="377" r:id="rId18"/>
    <p:sldId id="378" r:id="rId19"/>
    <p:sldId id="379" r:id="rId20"/>
    <p:sldId id="294" r:id="rId21"/>
    <p:sldId id="295" r:id="rId22"/>
    <p:sldId id="296" r:id="rId23"/>
    <p:sldId id="297" r:id="rId24"/>
    <p:sldId id="298" r:id="rId25"/>
    <p:sldId id="299" r:id="rId26"/>
    <p:sldId id="300" r:id="rId27"/>
    <p:sldId id="401" r:id="rId28"/>
    <p:sldId id="387" r:id="rId29"/>
    <p:sldId id="417" r:id="rId30"/>
    <p:sldId id="418" r:id="rId31"/>
    <p:sldId id="419" r:id="rId32"/>
    <p:sldId id="420" r:id="rId33"/>
    <p:sldId id="421" r:id="rId34"/>
    <p:sldId id="422" r:id="rId35"/>
    <p:sldId id="423" r:id="rId36"/>
    <p:sldId id="424" r:id="rId37"/>
    <p:sldId id="425" r:id="rId38"/>
    <p:sldId id="350" r:id="rId39"/>
    <p:sldId id="363" r:id="rId40"/>
    <p:sldId id="364" r:id="rId41"/>
    <p:sldId id="365" r:id="rId42"/>
    <p:sldId id="366" r:id="rId43"/>
    <p:sldId id="367" r:id="rId44"/>
    <p:sldId id="394" r:id="rId45"/>
    <p:sldId id="373" r:id="rId46"/>
    <p:sldId id="395" r:id="rId47"/>
    <p:sldId id="374" r:id="rId48"/>
    <p:sldId id="375" r:id="rId49"/>
    <p:sldId id="372" r:id="rId50"/>
    <p:sldId id="393" r:id="rId51"/>
    <p:sldId id="396" r:id="rId52"/>
    <p:sldId id="346" r:id="rId53"/>
    <p:sldId id="355" r:id="rId54"/>
    <p:sldId id="361" r:id="rId55"/>
    <p:sldId id="359" r:id="rId56"/>
    <p:sldId id="356" r:id="rId57"/>
    <p:sldId id="349" r:id="rId58"/>
    <p:sldId id="357" r:id="rId59"/>
    <p:sldId id="362" r:id="rId60"/>
    <p:sldId id="360" r:id="rId61"/>
    <p:sldId id="348" r:id="rId62"/>
    <p:sldId id="329" r:id="rId63"/>
    <p:sldId id="330" r:id="rId64"/>
    <p:sldId id="331" r:id="rId65"/>
    <p:sldId id="333" r:id="rId66"/>
    <p:sldId id="399" r:id="rId67"/>
    <p:sldId id="337" r:id="rId68"/>
    <p:sldId id="370" r:id="rId69"/>
    <p:sldId id="341" r:id="rId70"/>
    <p:sldId id="416" r:id="rId71"/>
    <p:sldId id="428" r:id="rId72"/>
    <p:sldId id="427" r:id="rId73"/>
    <p:sldId id="389" r:id="rId74"/>
    <p:sldId id="390" r:id="rId75"/>
    <p:sldId id="391" r:id="rId76"/>
    <p:sldId id="392" r:id="rId77"/>
    <p:sldId id="414" r:id="rId78"/>
    <p:sldId id="412" r:id="rId79"/>
    <p:sldId id="413" r:id="rId80"/>
    <p:sldId id="276" r:id="rId81"/>
  </p:sldIdLst>
  <p:sldSz cx="9144000" cy="5715000" type="screen16x10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6600"/>
    <a:srgbClr val="FFFFFF"/>
    <a:srgbClr val="692A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49" autoAdjust="0"/>
    <p:restoredTop sz="93714" autoAdjust="0"/>
  </p:normalViewPr>
  <p:slideViewPr>
    <p:cSldViewPr>
      <p:cViewPr varScale="1">
        <p:scale>
          <a:sx n="88" d="100"/>
          <a:sy n="88" d="100"/>
        </p:scale>
        <p:origin x="624" y="90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84" Type="http://schemas.openxmlformats.org/officeDocument/2006/relationships/viewProps" Target="viewProps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slide" Target="slides/slide78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notesMaster" Target="notesMasters/notesMaster1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slide" Target="slides/slide79.xml"/><Relationship Id="rId85" Type="http://schemas.openxmlformats.org/officeDocument/2006/relationships/theme" Target="theme/theme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slide" Target="slides/slide80.xml"/><Relationship Id="rId86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3">
  <dgm:title val=""/>
  <dgm:desc val=""/>
  <dgm:catLst>
    <dgm:cat type="colorful" pri="103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3"/>
      <a:schemeClr val="accent4"/>
    </dgm:fillClrLst>
    <dgm:linClrLst>
      <a:schemeClr val="accent3"/>
      <a:schemeClr val="accent4"/>
    </dgm:linClrLst>
    <dgm:effectClrLst/>
    <dgm:txLinClrLst/>
    <dgm:txFillClrLst/>
    <dgm:txEffectClrLst/>
  </dgm:styleLbl>
  <dgm:styleLbl name="lnNode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3">
        <a:alpha val="50000"/>
      </a:schemeClr>
      <a:schemeClr val="accent4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3">
        <a:tint val="50000"/>
      </a:schemeClr>
      <a:schemeClr val="accent4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3">
        <a:tint val="50000"/>
      </a:schemeClr>
      <a:schemeClr val="accent4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3"/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3"/>
      <a:schemeClr val="accent4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3"/>
      <a:schemeClr val="accent4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3">
        <a:tint val="40000"/>
        <a:alpha val="90000"/>
      </a:schemeClr>
      <a:schemeClr val="accent4">
        <a:tint val="40000"/>
        <a:alpha val="90000"/>
      </a:schemeClr>
    </dgm:fillClrLst>
    <dgm:linClrLst>
      <a:schemeClr val="accent3">
        <a:tint val="40000"/>
        <a:alpha val="90000"/>
      </a:schemeClr>
      <a:schemeClr val="accent4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9BD189A-F020-41C5-BBEF-411B57DDA707}" type="doc">
      <dgm:prSet loTypeId="urn:microsoft.com/office/officeart/2005/8/layout/gear1" loCatId="process" qsTypeId="urn:microsoft.com/office/officeart/2005/8/quickstyle/3d8" qsCatId="3D" csTypeId="urn:microsoft.com/office/officeart/2005/8/colors/colorful3" csCatId="colorful" phldr="1"/>
      <dgm:spPr/>
    </dgm:pt>
    <dgm:pt modelId="{C553F333-3673-4332-AA3E-A82946AA9427}">
      <dgm:prSet phldrT="[文本]" custT="1"/>
      <dgm:spPr>
        <a:solidFill>
          <a:schemeClr val="accent1">
            <a:lumMod val="75000"/>
          </a:schemeClr>
        </a:solidFill>
      </dgm:spPr>
      <dgm:t>
        <a:bodyPr/>
        <a:lstStyle/>
        <a:p>
          <a:r>
            <a:rPr lang="zh-CN" altLang="en-US" sz="4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实践</a:t>
          </a:r>
          <a:endParaRPr lang="zh-CN" altLang="en-US" sz="48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266169DD-BBB1-4257-B0F4-51C3A0496C12}" type="parTrans" cxnId="{95159457-B549-429F-A8A5-D2122B5567B4}">
      <dgm:prSet/>
      <dgm:spPr/>
      <dgm:t>
        <a:bodyPr/>
        <a:lstStyle/>
        <a:p>
          <a:endParaRPr lang="zh-CN" altLang="en-US"/>
        </a:p>
      </dgm:t>
    </dgm:pt>
    <dgm:pt modelId="{A75A83BC-C7DE-42BD-AC21-6B4B292FC10E}" type="sibTrans" cxnId="{95159457-B549-429F-A8A5-D2122B5567B4}">
      <dgm:prSet/>
      <dgm:spPr>
        <a:solidFill>
          <a:srgbClr val="BF3B12"/>
        </a:solidFill>
      </dgm:spPr>
      <dgm:t>
        <a:bodyPr/>
        <a:lstStyle/>
        <a:p>
          <a:endParaRPr lang="zh-CN" altLang="en-US"/>
        </a:p>
      </dgm:t>
    </dgm:pt>
    <dgm:pt modelId="{761CC9D1-DE97-4568-84C5-25E9931A53EE}">
      <dgm:prSet phldrT="[文本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r>
            <a:rPr lang="zh-CN" altLang="en-US" sz="4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技能</a:t>
          </a:r>
          <a:endParaRPr lang="zh-CN" altLang="en-US" sz="4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00C4F42D-2452-43AB-AC35-DB7C6F1FFD4F}" type="parTrans" cxnId="{08EA1A66-64D6-44A3-9229-B685776BE185}">
      <dgm:prSet/>
      <dgm:spPr/>
      <dgm:t>
        <a:bodyPr/>
        <a:lstStyle/>
        <a:p>
          <a:endParaRPr lang="zh-CN" altLang="en-US"/>
        </a:p>
      </dgm:t>
    </dgm:pt>
    <dgm:pt modelId="{9CD2B1B7-63BE-425E-BA82-F5C6CD626133}" type="sibTrans" cxnId="{08EA1A66-64D6-44A3-9229-B685776BE185}">
      <dgm:prSet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endParaRPr lang="zh-CN" altLang="en-US"/>
        </a:p>
      </dgm:t>
    </dgm:pt>
    <dgm:pt modelId="{AAEC0D75-E909-4815-94CB-7BBBC69533AA}">
      <dgm:prSet phldrT="[文本]" custT="1"/>
      <dgm:spPr>
        <a:solidFill>
          <a:srgbClr val="2EBAAD"/>
        </a:solidFill>
      </dgm:spPr>
      <dgm:t>
        <a:bodyPr/>
        <a:lstStyle/>
        <a:p>
          <a:r>
            <a:rPr lang="zh-CN" altLang="en-US" sz="4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理论</a:t>
          </a:r>
          <a:endParaRPr lang="zh-CN" altLang="en-US" sz="4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A2922D41-DDCA-44BD-8DD1-D47920E47ED7}" type="parTrans" cxnId="{121BC242-9E16-4DF9-9244-7CAA3C785DDC}">
      <dgm:prSet/>
      <dgm:spPr/>
      <dgm:t>
        <a:bodyPr/>
        <a:lstStyle/>
        <a:p>
          <a:endParaRPr lang="zh-CN" altLang="en-US"/>
        </a:p>
      </dgm:t>
    </dgm:pt>
    <dgm:pt modelId="{A9EE238D-E389-4D30-AF32-97C27F3DB9DE}" type="sibTrans" cxnId="{121BC242-9E16-4DF9-9244-7CAA3C785DDC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zh-CN" altLang="en-US"/>
        </a:p>
      </dgm:t>
    </dgm:pt>
    <dgm:pt modelId="{31DF3D54-A23E-41C6-B40F-A0C01F296FFA}" type="pres">
      <dgm:prSet presAssocID="{49BD189A-F020-41C5-BBEF-411B57DDA707}" presName="composite" presStyleCnt="0">
        <dgm:presLayoutVars>
          <dgm:chMax val="3"/>
          <dgm:animLvl val="lvl"/>
          <dgm:resizeHandles val="exact"/>
        </dgm:presLayoutVars>
      </dgm:prSet>
      <dgm:spPr/>
    </dgm:pt>
    <dgm:pt modelId="{A2132A8D-3076-4C1F-9DD5-E5488DB08048}" type="pres">
      <dgm:prSet presAssocID="{C553F333-3673-4332-AA3E-A82946AA9427}" presName="gear1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BC10BFB-D682-4278-963C-DBA331C5DE40}" type="pres">
      <dgm:prSet presAssocID="{C553F333-3673-4332-AA3E-A82946AA9427}" presName="gear1srcNode" presStyleLbl="node1" presStyleIdx="0" presStyleCnt="3"/>
      <dgm:spPr/>
      <dgm:t>
        <a:bodyPr/>
        <a:lstStyle/>
        <a:p>
          <a:endParaRPr lang="zh-CN" altLang="en-US"/>
        </a:p>
      </dgm:t>
    </dgm:pt>
    <dgm:pt modelId="{8C7163B2-ACD1-44D1-87B7-20D522369821}" type="pres">
      <dgm:prSet presAssocID="{C553F333-3673-4332-AA3E-A82946AA9427}" presName="gear1dstNode" presStyleLbl="node1" presStyleIdx="0" presStyleCnt="3"/>
      <dgm:spPr/>
      <dgm:t>
        <a:bodyPr/>
        <a:lstStyle/>
        <a:p>
          <a:endParaRPr lang="zh-CN" altLang="en-US"/>
        </a:p>
      </dgm:t>
    </dgm:pt>
    <dgm:pt modelId="{BD23F24E-9F56-498F-BA55-2C8A0FFCD4C3}" type="pres">
      <dgm:prSet presAssocID="{761CC9D1-DE97-4568-84C5-25E9931A53EE}" presName="gear2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41C8581-FA1C-4A98-BF14-BA672F732A69}" type="pres">
      <dgm:prSet presAssocID="{761CC9D1-DE97-4568-84C5-25E9931A53EE}" presName="gear2srcNode" presStyleLbl="node1" presStyleIdx="1" presStyleCnt="3"/>
      <dgm:spPr/>
      <dgm:t>
        <a:bodyPr/>
        <a:lstStyle/>
        <a:p>
          <a:endParaRPr lang="zh-CN" altLang="en-US"/>
        </a:p>
      </dgm:t>
    </dgm:pt>
    <dgm:pt modelId="{07B9C98E-466E-424A-88A1-A7986B59DBB0}" type="pres">
      <dgm:prSet presAssocID="{761CC9D1-DE97-4568-84C5-25E9931A53EE}" presName="gear2dstNode" presStyleLbl="node1" presStyleIdx="1" presStyleCnt="3"/>
      <dgm:spPr/>
      <dgm:t>
        <a:bodyPr/>
        <a:lstStyle/>
        <a:p>
          <a:endParaRPr lang="zh-CN" altLang="en-US"/>
        </a:p>
      </dgm:t>
    </dgm:pt>
    <dgm:pt modelId="{65512687-3262-4B33-9FDF-86711D475535}" type="pres">
      <dgm:prSet presAssocID="{AAEC0D75-E909-4815-94CB-7BBBC69533AA}" presName="gear3" presStyleLbl="node1" presStyleIdx="2" presStyleCnt="3"/>
      <dgm:spPr/>
      <dgm:t>
        <a:bodyPr/>
        <a:lstStyle/>
        <a:p>
          <a:endParaRPr lang="zh-CN" altLang="en-US"/>
        </a:p>
      </dgm:t>
    </dgm:pt>
    <dgm:pt modelId="{CD53B19B-E3BB-4638-9369-8BF69287CF10}" type="pres">
      <dgm:prSet presAssocID="{AAEC0D75-E909-4815-94CB-7BBBC69533AA}" presName="gear3tx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25606A7-0391-4908-8156-813BE68F6BCD}" type="pres">
      <dgm:prSet presAssocID="{AAEC0D75-E909-4815-94CB-7BBBC69533AA}" presName="gear3srcNode" presStyleLbl="node1" presStyleIdx="2" presStyleCnt="3"/>
      <dgm:spPr/>
      <dgm:t>
        <a:bodyPr/>
        <a:lstStyle/>
        <a:p>
          <a:endParaRPr lang="zh-CN" altLang="en-US"/>
        </a:p>
      </dgm:t>
    </dgm:pt>
    <dgm:pt modelId="{4E19A229-B794-4E5C-ADBD-AD769CDA6CDB}" type="pres">
      <dgm:prSet presAssocID="{AAEC0D75-E909-4815-94CB-7BBBC69533AA}" presName="gear3dstNode" presStyleLbl="node1" presStyleIdx="2" presStyleCnt="3"/>
      <dgm:spPr/>
      <dgm:t>
        <a:bodyPr/>
        <a:lstStyle/>
        <a:p>
          <a:endParaRPr lang="zh-CN" altLang="en-US"/>
        </a:p>
      </dgm:t>
    </dgm:pt>
    <dgm:pt modelId="{E59EBEB3-99A6-4A80-BE6B-4485F8D95B22}" type="pres">
      <dgm:prSet presAssocID="{A75A83BC-C7DE-42BD-AC21-6B4B292FC10E}" presName="connector1" presStyleLbl="sibTrans2D1" presStyleIdx="0" presStyleCnt="3"/>
      <dgm:spPr/>
      <dgm:t>
        <a:bodyPr/>
        <a:lstStyle/>
        <a:p>
          <a:endParaRPr lang="zh-CN" altLang="en-US"/>
        </a:p>
      </dgm:t>
    </dgm:pt>
    <dgm:pt modelId="{09C91F0F-1BEA-4F35-A75C-3F74B60B17AC}" type="pres">
      <dgm:prSet presAssocID="{9CD2B1B7-63BE-425E-BA82-F5C6CD626133}" presName="connector2" presStyleLbl="sibTrans2D1" presStyleIdx="1" presStyleCnt="3"/>
      <dgm:spPr/>
      <dgm:t>
        <a:bodyPr/>
        <a:lstStyle/>
        <a:p>
          <a:endParaRPr lang="zh-CN" altLang="en-US"/>
        </a:p>
      </dgm:t>
    </dgm:pt>
    <dgm:pt modelId="{E177FC84-0ED2-4140-B08E-BB11D724BE73}" type="pres">
      <dgm:prSet presAssocID="{A9EE238D-E389-4D30-AF32-97C27F3DB9DE}" presName="connector3" presStyleLbl="sibTrans2D1" presStyleIdx="2" presStyleCnt="3"/>
      <dgm:spPr/>
      <dgm:t>
        <a:bodyPr/>
        <a:lstStyle/>
        <a:p>
          <a:endParaRPr lang="zh-CN" altLang="en-US"/>
        </a:p>
      </dgm:t>
    </dgm:pt>
  </dgm:ptLst>
  <dgm:cxnLst>
    <dgm:cxn modelId="{468D94FA-3561-4C47-BDAC-0E85E60271A2}" type="presOf" srcId="{C553F333-3673-4332-AA3E-A82946AA9427}" destId="{8C7163B2-ACD1-44D1-87B7-20D522369821}" srcOrd="2" destOrd="0" presId="urn:microsoft.com/office/officeart/2005/8/layout/gear1"/>
    <dgm:cxn modelId="{1C5471D0-4646-1A48-AAEE-AB95BAAD6EE8}" type="presOf" srcId="{A75A83BC-C7DE-42BD-AC21-6B4B292FC10E}" destId="{E59EBEB3-99A6-4A80-BE6B-4485F8D95B22}" srcOrd="0" destOrd="0" presId="urn:microsoft.com/office/officeart/2005/8/layout/gear1"/>
    <dgm:cxn modelId="{86B078EB-5783-2E4A-BF2D-D94A42FD737E}" type="presOf" srcId="{C553F333-3673-4332-AA3E-A82946AA9427}" destId="{A2132A8D-3076-4C1F-9DD5-E5488DB08048}" srcOrd="0" destOrd="0" presId="urn:microsoft.com/office/officeart/2005/8/layout/gear1"/>
    <dgm:cxn modelId="{B61661F5-B42A-8043-A8E0-CE20D4EC27AB}" type="presOf" srcId="{AAEC0D75-E909-4815-94CB-7BBBC69533AA}" destId="{65512687-3262-4B33-9FDF-86711D475535}" srcOrd="0" destOrd="0" presId="urn:microsoft.com/office/officeart/2005/8/layout/gear1"/>
    <dgm:cxn modelId="{95159457-B549-429F-A8A5-D2122B5567B4}" srcId="{49BD189A-F020-41C5-BBEF-411B57DDA707}" destId="{C553F333-3673-4332-AA3E-A82946AA9427}" srcOrd="0" destOrd="0" parTransId="{266169DD-BBB1-4257-B0F4-51C3A0496C12}" sibTransId="{A75A83BC-C7DE-42BD-AC21-6B4B292FC10E}"/>
    <dgm:cxn modelId="{DC03A21A-F034-4C4A-9876-F5A83CAE2E6D}" type="presOf" srcId="{C553F333-3673-4332-AA3E-A82946AA9427}" destId="{9BC10BFB-D682-4278-963C-DBA331C5DE40}" srcOrd="1" destOrd="0" presId="urn:microsoft.com/office/officeart/2005/8/layout/gear1"/>
    <dgm:cxn modelId="{F955065C-B8AC-E94C-8FEB-1267A543BAB1}" type="presOf" srcId="{A9EE238D-E389-4D30-AF32-97C27F3DB9DE}" destId="{E177FC84-0ED2-4140-B08E-BB11D724BE73}" srcOrd="0" destOrd="0" presId="urn:microsoft.com/office/officeart/2005/8/layout/gear1"/>
    <dgm:cxn modelId="{08EA1A66-64D6-44A3-9229-B685776BE185}" srcId="{49BD189A-F020-41C5-BBEF-411B57DDA707}" destId="{761CC9D1-DE97-4568-84C5-25E9931A53EE}" srcOrd="1" destOrd="0" parTransId="{00C4F42D-2452-43AB-AC35-DB7C6F1FFD4F}" sibTransId="{9CD2B1B7-63BE-425E-BA82-F5C6CD626133}"/>
    <dgm:cxn modelId="{121BC242-9E16-4DF9-9244-7CAA3C785DDC}" srcId="{49BD189A-F020-41C5-BBEF-411B57DDA707}" destId="{AAEC0D75-E909-4815-94CB-7BBBC69533AA}" srcOrd="2" destOrd="0" parTransId="{A2922D41-DDCA-44BD-8DD1-D47920E47ED7}" sibTransId="{A9EE238D-E389-4D30-AF32-97C27F3DB9DE}"/>
    <dgm:cxn modelId="{F2B5269E-5A86-EB43-8230-513EC91BB08C}" type="presOf" srcId="{AAEC0D75-E909-4815-94CB-7BBBC69533AA}" destId="{4E19A229-B794-4E5C-ADBD-AD769CDA6CDB}" srcOrd="3" destOrd="0" presId="urn:microsoft.com/office/officeart/2005/8/layout/gear1"/>
    <dgm:cxn modelId="{BB959EB0-F37E-CA4F-8F1D-2A9AFF603C45}" type="presOf" srcId="{AAEC0D75-E909-4815-94CB-7BBBC69533AA}" destId="{CD53B19B-E3BB-4638-9369-8BF69287CF10}" srcOrd="1" destOrd="0" presId="urn:microsoft.com/office/officeart/2005/8/layout/gear1"/>
    <dgm:cxn modelId="{B982F295-DFE3-624C-A879-B0EAEE16EC13}" type="presOf" srcId="{49BD189A-F020-41C5-BBEF-411B57DDA707}" destId="{31DF3D54-A23E-41C6-B40F-A0C01F296FFA}" srcOrd="0" destOrd="0" presId="urn:microsoft.com/office/officeart/2005/8/layout/gear1"/>
    <dgm:cxn modelId="{5F26B7EE-D783-2D4B-950E-D36A6C32A676}" type="presOf" srcId="{9CD2B1B7-63BE-425E-BA82-F5C6CD626133}" destId="{09C91F0F-1BEA-4F35-A75C-3F74B60B17AC}" srcOrd="0" destOrd="0" presId="urn:microsoft.com/office/officeart/2005/8/layout/gear1"/>
    <dgm:cxn modelId="{1CAEF2DE-F0BF-2F4F-BD38-BFFC3CC4DE85}" type="presOf" srcId="{761CC9D1-DE97-4568-84C5-25E9931A53EE}" destId="{B41C8581-FA1C-4A98-BF14-BA672F732A69}" srcOrd="1" destOrd="0" presId="urn:microsoft.com/office/officeart/2005/8/layout/gear1"/>
    <dgm:cxn modelId="{DCCB08E5-619C-2D4C-BE69-0ED090E770A9}" type="presOf" srcId="{761CC9D1-DE97-4568-84C5-25E9931A53EE}" destId="{BD23F24E-9F56-498F-BA55-2C8A0FFCD4C3}" srcOrd="0" destOrd="0" presId="urn:microsoft.com/office/officeart/2005/8/layout/gear1"/>
    <dgm:cxn modelId="{442B5440-435B-074A-8085-4B0CF3FA0F6D}" type="presOf" srcId="{761CC9D1-DE97-4568-84C5-25E9931A53EE}" destId="{07B9C98E-466E-424A-88A1-A7986B59DBB0}" srcOrd="2" destOrd="0" presId="urn:microsoft.com/office/officeart/2005/8/layout/gear1"/>
    <dgm:cxn modelId="{93C8F7DE-0B9A-A74A-BEB9-8AA50BDA7AF0}" type="presOf" srcId="{AAEC0D75-E909-4815-94CB-7BBBC69533AA}" destId="{425606A7-0391-4908-8156-813BE68F6BCD}" srcOrd="2" destOrd="0" presId="urn:microsoft.com/office/officeart/2005/8/layout/gear1"/>
    <dgm:cxn modelId="{21795C99-B875-434F-929C-E50836785C81}" type="presParOf" srcId="{31DF3D54-A23E-41C6-B40F-A0C01F296FFA}" destId="{A2132A8D-3076-4C1F-9DD5-E5488DB08048}" srcOrd="0" destOrd="0" presId="urn:microsoft.com/office/officeart/2005/8/layout/gear1"/>
    <dgm:cxn modelId="{ECCF3D63-9699-5940-8224-D2995F77B3AE}" type="presParOf" srcId="{31DF3D54-A23E-41C6-B40F-A0C01F296FFA}" destId="{9BC10BFB-D682-4278-963C-DBA331C5DE40}" srcOrd="1" destOrd="0" presId="urn:microsoft.com/office/officeart/2005/8/layout/gear1"/>
    <dgm:cxn modelId="{E567A1E7-1082-FC44-A8CB-A2101E143C46}" type="presParOf" srcId="{31DF3D54-A23E-41C6-B40F-A0C01F296FFA}" destId="{8C7163B2-ACD1-44D1-87B7-20D522369821}" srcOrd="2" destOrd="0" presId="urn:microsoft.com/office/officeart/2005/8/layout/gear1"/>
    <dgm:cxn modelId="{55725EE9-D7FF-E14F-8F0E-4869645460A7}" type="presParOf" srcId="{31DF3D54-A23E-41C6-B40F-A0C01F296FFA}" destId="{BD23F24E-9F56-498F-BA55-2C8A0FFCD4C3}" srcOrd="3" destOrd="0" presId="urn:microsoft.com/office/officeart/2005/8/layout/gear1"/>
    <dgm:cxn modelId="{1A9C3749-5600-FC4F-83CA-FC79B801248C}" type="presParOf" srcId="{31DF3D54-A23E-41C6-B40F-A0C01F296FFA}" destId="{B41C8581-FA1C-4A98-BF14-BA672F732A69}" srcOrd="4" destOrd="0" presId="urn:microsoft.com/office/officeart/2005/8/layout/gear1"/>
    <dgm:cxn modelId="{6B9897CD-F701-154A-AFDE-355AA67E910C}" type="presParOf" srcId="{31DF3D54-A23E-41C6-B40F-A0C01F296FFA}" destId="{07B9C98E-466E-424A-88A1-A7986B59DBB0}" srcOrd="5" destOrd="0" presId="urn:microsoft.com/office/officeart/2005/8/layout/gear1"/>
    <dgm:cxn modelId="{90CD82AC-5532-B745-ABC8-D35D2751F716}" type="presParOf" srcId="{31DF3D54-A23E-41C6-B40F-A0C01F296FFA}" destId="{65512687-3262-4B33-9FDF-86711D475535}" srcOrd="6" destOrd="0" presId="urn:microsoft.com/office/officeart/2005/8/layout/gear1"/>
    <dgm:cxn modelId="{BAB6A990-1BCC-CA4F-9F1A-28CF53E043E9}" type="presParOf" srcId="{31DF3D54-A23E-41C6-B40F-A0C01F296FFA}" destId="{CD53B19B-E3BB-4638-9369-8BF69287CF10}" srcOrd="7" destOrd="0" presId="urn:microsoft.com/office/officeart/2005/8/layout/gear1"/>
    <dgm:cxn modelId="{111BF703-EE18-7A4C-B4E5-99B715315BC9}" type="presParOf" srcId="{31DF3D54-A23E-41C6-B40F-A0C01F296FFA}" destId="{425606A7-0391-4908-8156-813BE68F6BCD}" srcOrd="8" destOrd="0" presId="urn:microsoft.com/office/officeart/2005/8/layout/gear1"/>
    <dgm:cxn modelId="{3193564F-6079-F84F-B048-2244E4E4BFDE}" type="presParOf" srcId="{31DF3D54-A23E-41C6-B40F-A0C01F296FFA}" destId="{4E19A229-B794-4E5C-ADBD-AD769CDA6CDB}" srcOrd="9" destOrd="0" presId="urn:microsoft.com/office/officeart/2005/8/layout/gear1"/>
    <dgm:cxn modelId="{852BD686-DC8C-4644-9E09-BC34FF025D93}" type="presParOf" srcId="{31DF3D54-A23E-41C6-B40F-A0C01F296FFA}" destId="{E59EBEB3-99A6-4A80-BE6B-4485F8D95B22}" srcOrd="10" destOrd="0" presId="urn:microsoft.com/office/officeart/2005/8/layout/gear1"/>
    <dgm:cxn modelId="{5D0B7A04-CB81-9A4F-BB41-5F6D9BD85492}" type="presParOf" srcId="{31DF3D54-A23E-41C6-B40F-A0C01F296FFA}" destId="{09C91F0F-1BEA-4F35-A75C-3F74B60B17AC}" srcOrd="11" destOrd="0" presId="urn:microsoft.com/office/officeart/2005/8/layout/gear1"/>
    <dgm:cxn modelId="{21C64EAD-EFF6-564C-A3C6-8D947BABF5B6}" type="presParOf" srcId="{31DF3D54-A23E-41C6-B40F-A0C01F296FFA}" destId="{E177FC84-0ED2-4140-B08E-BB11D724BE73}" srcOrd="12" destOrd="0" presId="urn:microsoft.com/office/officeart/2005/8/layout/gear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469F854-8314-0C47-9336-7D8126758536}" type="doc">
      <dgm:prSet loTypeId="urn:microsoft.com/office/officeart/2005/8/layout/vList5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80BF8AE-6BED-354C-8D5C-4D04D0469847}">
      <dgm:prSet phldrT="[文本]"/>
      <dgm:spPr/>
      <dgm:t>
        <a:bodyPr/>
        <a:lstStyle/>
        <a:p>
          <a:r>
            <a:rPr lang="zh-CN" altLang="en-US" dirty="0" smtClean="0">
              <a:latin typeface="Hei"/>
              <a:ea typeface="Hei"/>
              <a:cs typeface="Hei"/>
            </a:rPr>
            <a:t>准备</a:t>
          </a:r>
          <a:endParaRPr lang="zh-CN" altLang="en-US" dirty="0">
            <a:latin typeface="Hei"/>
            <a:ea typeface="Hei"/>
            <a:cs typeface="Hei"/>
          </a:endParaRPr>
        </a:p>
      </dgm:t>
    </dgm:pt>
    <dgm:pt modelId="{3C81B0CC-0B86-8648-B304-8123B290DF68}" type="parTrans" cxnId="{9AACA9EB-8FEB-BE47-8811-0187405D7095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537F202F-BFD2-D24B-978E-30BE154B0B09}" type="sibTrans" cxnId="{9AACA9EB-8FEB-BE47-8811-0187405D7095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8B34A01C-A1AE-8144-BFDE-9F9D318453CC}">
      <dgm:prSet/>
      <dgm:spPr/>
      <dgm:t>
        <a:bodyPr/>
        <a:lstStyle/>
        <a:p>
          <a:r>
            <a:rPr lang="zh-CN" altLang="en-US" dirty="0" smtClean="0">
              <a:latin typeface="Hei"/>
              <a:ea typeface="Hei"/>
              <a:cs typeface="Hei"/>
            </a:rPr>
            <a:t>热身</a:t>
          </a:r>
          <a:endParaRPr lang="en-US" altLang="zh-CN" dirty="0" smtClean="0">
            <a:latin typeface="Hei"/>
            <a:ea typeface="Hei"/>
            <a:cs typeface="Hei"/>
          </a:endParaRPr>
        </a:p>
      </dgm:t>
    </dgm:pt>
    <dgm:pt modelId="{80AD6881-9481-0548-BA90-B4A74532102F}" type="parTrans" cxnId="{7784171D-B4E0-1A40-A238-83F5C1DA48D1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8A2BB73B-202C-014B-B3F4-F8E2CCAA1F7B}" type="sibTrans" cxnId="{7784171D-B4E0-1A40-A238-83F5C1DA48D1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4CF421CD-C371-A849-B77D-14F37A921171}">
      <dgm:prSet/>
      <dgm:spPr/>
      <dgm:t>
        <a:bodyPr/>
        <a:lstStyle/>
        <a:p>
          <a:r>
            <a:rPr lang="zh-CN" altLang="en-US" dirty="0" smtClean="0">
              <a:latin typeface="Hei"/>
              <a:ea typeface="Hei"/>
              <a:cs typeface="Hei"/>
            </a:rPr>
            <a:t>导入</a:t>
          </a:r>
          <a:endParaRPr lang="en-US" altLang="zh-CN" dirty="0" smtClean="0">
            <a:latin typeface="Hei"/>
            <a:ea typeface="Hei"/>
            <a:cs typeface="Hei"/>
          </a:endParaRPr>
        </a:p>
      </dgm:t>
    </dgm:pt>
    <dgm:pt modelId="{837B0495-40E9-044D-9AB5-1F7382E2050D}" type="parTrans" cxnId="{59B1D655-9038-ED49-ADDF-5A7C6C05FDEF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31842EA3-DA11-374D-88FA-8E1AE905142D}" type="sibTrans" cxnId="{59B1D655-9038-ED49-ADDF-5A7C6C05FDEF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91DBC1BD-C228-044F-9957-DEA8249F2861}">
      <dgm:prSet/>
      <dgm:spPr/>
      <dgm:t>
        <a:bodyPr/>
        <a:lstStyle/>
        <a:p>
          <a:r>
            <a:rPr lang="zh-CN" altLang="en-US" dirty="0" smtClean="0">
              <a:latin typeface="Hei"/>
              <a:ea typeface="Hei"/>
              <a:cs typeface="Hei"/>
            </a:rPr>
            <a:t>实战</a:t>
          </a:r>
          <a:endParaRPr lang="en-US" altLang="zh-CN" dirty="0" smtClean="0">
            <a:latin typeface="Hei"/>
            <a:ea typeface="Hei"/>
            <a:cs typeface="Hei"/>
          </a:endParaRPr>
        </a:p>
      </dgm:t>
    </dgm:pt>
    <dgm:pt modelId="{E8E02285-9430-AF48-B42F-8CF6BD0FE552}" type="parTrans" cxnId="{0E31C1F6-A372-1841-A257-CDD8E09149E3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25E2AB74-2474-2543-8396-6EB75F257E4B}" type="sibTrans" cxnId="{0E31C1F6-A372-1841-A257-CDD8E09149E3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A1AC1104-FAC4-D543-9631-85B294B075A6}">
      <dgm:prSet/>
      <dgm:spPr/>
      <dgm:t>
        <a:bodyPr/>
        <a:lstStyle/>
        <a:p>
          <a:r>
            <a:rPr lang="zh-CN" altLang="en-US" dirty="0" smtClean="0">
              <a:latin typeface="Hei"/>
              <a:ea typeface="Hei"/>
              <a:cs typeface="Hei"/>
            </a:rPr>
            <a:t>分析</a:t>
          </a:r>
          <a:endParaRPr lang="en-US" altLang="zh-CN" dirty="0" smtClean="0">
            <a:latin typeface="Hei"/>
            <a:ea typeface="Hei"/>
            <a:cs typeface="Hei"/>
          </a:endParaRPr>
        </a:p>
      </dgm:t>
    </dgm:pt>
    <dgm:pt modelId="{1B133235-B532-7D41-8243-159C10932C0B}" type="parTrans" cxnId="{FD69D20A-4200-C844-BF9E-664AF6409B1E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569B1A6F-8DEC-B349-8D7D-FCB1B8DF5FA5}" type="sibTrans" cxnId="{FD69D20A-4200-C844-BF9E-664AF6409B1E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8BE92D2A-184D-5B40-9CE0-7C6AA07F3BF8}">
      <dgm:prSet/>
      <dgm:spPr/>
      <dgm:t>
        <a:bodyPr/>
        <a:lstStyle/>
        <a:p>
          <a:r>
            <a:rPr lang="zh-CN" altLang="en-US" dirty="0" smtClean="0">
              <a:latin typeface="Hei"/>
              <a:ea typeface="Hei"/>
              <a:cs typeface="Hei"/>
            </a:rPr>
            <a:t>点评</a:t>
          </a:r>
          <a:endParaRPr lang="en-US" altLang="zh-CN" dirty="0" smtClean="0">
            <a:latin typeface="Hei"/>
            <a:ea typeface="Hei"/>
            <a:cs typeface="Hei"/>
          </a:endParaRPr>
        </a:p>
      </dgm:t>
    </dgm:pt>
    <dgm:pt modelId="{BEBF90A6-516D-3E4D-90A5-07D057BC97E9}" type="parTrans" cxnId="{97B1A537-3925-CF48-BB31-6320220969B3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594BD978-43E9-E746-8D7D-4B149C2B2967}" type="sibTrans" cxnId="{97B1A537-3925-CF48-BB31-6320220969B3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CDE65043-8053-794A-8B66-61813D028C7D}">
      <dgm:prSet/>
      <dgm:spPr/>
      <dgm:t>
        <a:bodyPr/>
        <a:lstStyle/>
        <a:p>
          <a:r>
            <a:rPr lang="zh-CN" altLang="en-US" dirty="0" smtClean="0">
              <a:latin typeface="Hei"/>
              <a:ea typeface="Hei"/>
              <a:cs typeface="Hei"/>
            </a:rPr>
            <a:t>延伸</a:t>
          </a:r>
          <a:endParaRPr lang="en-US" altLang="zh-CN" dirty="0" smtClean="0">
            <a:latin typeface="Hei"/>
            <a:ea typeface="Hei"/>
            <a:cs typeface="Hei"/>
          </a:endParaRPr>
        </a:p>
      </dgm:t>
    </dgm:pt>
    <dgm:pt modelId="{7DA20DE5-92AA-F846-B9BD-2D7D7BC931E6}" type="parTrans" cxnId="{8B41B19F-3320-B548-B672-32D1285FD573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DE50E66E-B006-9042-8473-08F0A6277311}" type="sibTrans" cxnId="{8B41B19F-3320-B548-B672-32D1285FD573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A5D400DC-338C-0B40-8366-6479BA02D5D4}">
      <dgm:prSet/>
      <dgm:spPr/>
      <dgm:t>
        <a:bodyPr/>
        <a:lstStyle/>
        <a:p>
          <a:r>
            <a:rPr lang="zh-CN" altLang="en-US" dirty="0" smtClean="0">
              <a:latin typeface="Hei"/>
              <a:ea typeface="Hei"/>
              <a:cs typeface="Hei"/>
            </a:rPr>
            <a:t>报告</a:t>
          </a:r>
          <a:endParaRPr lang="zh-CN" altLang="en-US" dirty="0">
            <a:latin typeface="Hei"/>
            <a:ea typeface="Hei"/>
            <a:cs typeface="Hei"/>
          </a:endParaRPr>
        </a:p>
      </dgm:t>
    </dgm:pt>
    <dgm:pt modelId="{2239F02F-A0AA-2E4D-9AA0-9CCD553E7A6C}" type="parTrans" cxnId="{7A45705A-08D6-4B49-916F-B0D207913CC3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6740275E-D883-9548-B7C9-0B06388B8587}" type="sibTrans" cxnId="{7A45705A-08D6-4B49-916F-B0D207913CC3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C76D4CBA-6EBA-3248-9C9A-49EB6B6A6B1A}">
      <dgm:prSet phldrT="[文本]" custT="1"/>
      <dgm:spPr/>
      <dgm:t>
        <a:bodyPr/>
        <a:lstStyle/>
        <a:p>
          <a:r>
            <a:rPr lang="zh-CN" altLang="en-US" sz="2400" dirty="0" smtClean="0">
              <a:latin typeface="Hei"/>
              <a:ea typeface="Hei"/>
              <a:cs typeface="Hei"/>
            </a:rPr>
            <a:t>教材，手册，</a:t>
          </a:r>
          <a:r>
            <a:rPr lang="en-US" altLang="zh-CN" sz="2400" dirty="0" smtClean="0">
              <a:latin typeface="Hei"/>
              <a:ea typeface="Hei"/>
              <a:cs typeface="Hei"/>
            </a:rPr>
            <a:t>PPT</a:t>
          </a:r>
          <a:r>
            <a:rPr lang="zh-CN" altLang="en-US" sz="2400" dirty="0" smtClean="0">
              <a:latin typeface="Hei"/>
              <a:ea typeface="Hei"/>
              <a:cs typeface="Hei"/>
            </a:rPr>
            <a:t>，大纲</a:t>
          </a:r>
          <a:endParaRPr lang="zh-CN" altLang="en-US" sz="2400" dirty="0">
            <a:latin typeface="Hei"/>
            <a:ea typeface="Hei"/>
            <a:cs typeface="Hei"/>
          </a:endParaRPr>
        </a:p>
      </dgm:t>
    </dgm:pt>
    <dgm:pt modelId="{22A8BB06-024E-1C4B-8423-5D2F48102681}" type="parTrans" cxnId="{7DFCC0F2-D78B-5740-A4F4-AB4AC276454D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258F9408-0736-E04F-9C5D-01A17EBBBA0A}" type="sibTrans" cxnId="{7DFCC0F2-D78B-5740-A4F4-AB4AC276454D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80C15DFC-810A-B241-A5E6-87D624D53C54}">
      <dgm:prSet custT="1"/>
      <dgm:spPr/>
      <dgm:t>
        <a:bodyPr/>
        <a:lstStyle/>
        <a:p>
          <a:r>
            <a:rPr lang="zh-CN" altLang="en-US" sz="2400" dirty="0" smtClean="0">
              <a:latin typeface="Hei"/>
              <a:ea typeface="Hei"/>
              <a:cs typeface="Hei"/>
            </a:rPr>
            <a:t>竞选，组队，分工，述职</a:t>
          </a:r>
          <a:endParaRPr lang="en-US" altLang="zh-CN" sz="2400" dirty="0" smtClean="0">
            <a:latin typeface="Hei"/>
            <a:ea typeface="Hei"/>
            <a:cs typeface="Hei"/>
          </a:endParaRPr>
        </a:p>
      </dgm:t>
    </dgm:pt>
    <dgm:pt modelId="{87F14D36-7DE6-CE41-8B56-279C8F0D168F}" type="parTrans" cxnId="{317EFE9A-3F0E-164E-B6E0-EC39B463974B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C585BB50-4458-2F40-BB88-1264CB3D881D}" type="sibTrans" cxnId="{317EFE9A-3F0E-164E-B6E0-EC39B463974B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24B1E610-71EB-F54D-85C7-8C6885688E36}">
      <dgm:prSet custT="1"/>
      <dgm:spPr/>
      <dgm:t>
        <a:bodyPr/>
        <a:lstStyle/>
        <a:p>
          <a:r>
            <a:rPr lang="zh-CN" altLang="en-US" sz="2400" dirty="0" smtClean="0">
              <a:latin typeface="Hei"/>
              <a:ea typeface="Hei"/>
              <a:cs typeface="Hei"/>
            </a:rPr>
            <a:t>二个季度模拟，熟悉规则</a:t>
          </a:r>
          <a:endParaRPr lang="en-US" altLang="zh-CN" sz="2400" dirty="0" smtClean="0">
            <a:latin typeface="Hei"/>
            <a:ea typeface="Hei"/>
            <a:cs typeface="Hei"/>
          </a:endParaRPr>
        </a:p>
      </dgm:t>
    </dgm:pt>
    <dgm:pt modelId="{B7A24706-1ACA-9B45-8DEA-459CFA23FEFE}" type="parTrans" cxnId="{2D421CEC-3DA9-B540-8D60-DA506DB4F4FB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F4DB8649-5B92-4D48-8515-4B029916DA06}" type="sibTrans" cxnId="{2D421CEC-3DA9-B540-8D60-DA506DB4F4FB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79701F25-F240-D042-88D6-AB82FAE9A718}">
      <dgm:prSet custT="1"/>
      <dgm:spPr/>
      <dgm:t>
        <a:bodyPr/>
        <a:lstStyle/>
        <a:p>
          <a:r>
            <a:rPr lang="zh-CN" altLang="en-US" sz="2400" dirty="0" smtClean="0">
              <a:latin typeface="Hei"/>
              <a:ea typeface="Hei"/>
              <a:cs typeface="Hei"/>
            </a:rPr>
            <a:t>经营管理知识的贯穿运用</a:t>
          </a:r>
          <a:endParaRPr lang="en-US" altLang="zh-CN" sz="2400" dirty="0" smtClean="0">
            <a:latin typeface="Hei"/>
            <a:ea typeface="Hei"/>
            <a:cs typeface="Hei"/>
          </a:endParaRPr>
        </a:p>
      </dgm:t>
    </dgm:pt>
    <dgm:pt modelId="{AE6586DF-F965-804A-A6DD-517094ACCF53}" type="parTrans" cxnId="{95DD40DB-6A43-BE4E-9F58-F6E5114FA917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D8F65F4A-0E5D-6342-8A76-30F36B0932BA}" type="sibTrans" cxnId="{95DD40DB-6A43-BE4E-9F58-F6E5114FA917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C027AD90-D855-7347-8C51-3FC62702CB94}">
      <dgm:prSet custT="1"/>
      <dgm:spPr/>
      <dgm:t>
        <a:bodyPr/>
        <a:lstStyle/>
        <a:p>
          <a:r>
            <a:rPr lang="zh-CN" altLang="en-US" sz="2400" dirty="0" smtClean="0">
              <a:latin typeface="Hei"/>
              <a:ea typeface="Hei"/>
              <a:cs typeface="Hei"/>
            </a:rPr>
            <a:t>对经营成果进行总结分析</a:t>
          </a:r>
          <a:endParaRPr lang="en-US" altLang="zh-CN" sz="2400" dirty="0" smtClean="0">
            <a:latin typeface="Hei"/>
            <a:ea typeface="Hei"/>
            <a:cs typeface="Hei"/>
          </a:endParaRPr>
        </a:p>
      </dgm:t>
    </dgm:pt>
    <dgm:pt modelId="{ECD1CA65-D3B8-1245-AB7A-10D925EE782C}" type="parTrans" cxnId="{FC46E5C4-8C1B-0644-89F7-180056858E45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B469731C-B357-164F-BB58-DEC5663D92CF}" type="sibTrans" cxnId="{FC46E5C4-8C1B-0644-89F7-180056858E45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00E03FAF-0B2C-A446-98EF-07FBB65FBDB3}">
      <dgm:prSet custT="1"/>
      <dgm:spPr/>
      <dgm:t>
        <a:bodyPr/>
        <a:lstStyle/>
        <a:p>
          <a:r>
            <a:rPr lang="zh-CN" altLang="en-US" sz="2400" dirty="0" smtClean="0">
              <a:latin typeface="Hei"/>
              <a:ea typeface="Hei"/>
              <a:cs typeface="Hei"/>
            </a:rPr>
            <a:t>自评，互评，教师点评补充</a:t>
          </a:r>
          <a:endParaRPr lang="en-US" altLang="zh-CN" sz="2400" dirty="0" smtClean="0">
            <a:latin typeface="Hei"/>
            <a:ea typeface="Hei"/>
            <a:cs typeface="Hei"/>
          </a:endParaRPr>
        </a:p>
      </dgm:t>
    </dgm:pt>
    <dgm:pt modelId="{EC23780B-EDC5-6C4F-A44B-521FD3965B1C}" type="parTrans" cxnId="{B985459C-A5E6-4646-9EF2-133059A4DF1A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6599EDD0-5405-904C-AEB4-E571863C7939}" type="sibTrans" cxnId="{B985459C-A5E6-4646-9EF2-133059A4DF1A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C557A855-1A82-AA4F-8B52-8EBE04076C13}">
      <dgm:prSet custT="1"/>
      <dgm:spPr/>
      <dgm:t>
        <a:bodyPr/>
        <a:lstStyle/>
        <a:p>
          <a:r>
            <a:rPr lang="zh-CN" altLang="en-US" sz="2400" dirty="0" smtClean="0">
              <a:latin typeface="Hei"/>
              <a:ea typeface="Hei"/>
              <a:cs typeface="Hei"/>
            </a:rPr>
            <a:t>企业案例分析，知识应用</a:t>
          </a:r>
          <a:endParaRPr lang="en-US" altLang="zh-CN" sz="2400" dirty="0" smtClean="0">
            <a:latin typeface="Hei"/>
            <a:ea typeface="Hei"/>
            <a:cs typeface="Hei"/>
          </a:endParaRPr>
        </a:p>
      </dgm:t>
    </dgm:pt>
    <dgm:pt modelId="{9A599C76-2D2D-504B-9E59-B08BC33833AE}" type="parTrans" cxnId="{F8D00EED-5951-1945-8CDA-A79E9577377E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B186057C-5E74-F643-B9FB-89B69AD61088}" type="sibTrans" cxnId="{F8D00EED-5951-1945-8CDA-A79E9577377E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C959DDD6-0470-BC4B-9D1D-672475D24FC5}">
      <dgm:prSet custT="1"/>
      <dgm:spPr/>
      <dgm:t>
        <a:bodyPr/>
        <a:lstStyle/>
        <a:p>
          <a:r>
            <a:rPr lang="zh-CN" altLang="en-US" sz="2400" dirty="0" smtClean="0">
              <a:latin typeface="Hei"/>
              <a:ea typeface="Hei"/>
              <a:cs typeface="Hei"/>
            </a:rPr>
            <a:t>实训报告</a:t>
          </a:r>
          <a:endParaRPr lang="zh-CN" altLang="en-US" sz="2400" dirty="0">
            <a:latin typeface="Hei"/>
            <a:ea typeface="Hei"/>
            <a:cs typeface="Hei"/>
          </a:endParaRPr>
        </a:p>
      </dgm:t>
    </dgm:pt>
    <dgm:pt modelId="{58AAC607-FC9E-E147-B5A8-0B7A0542B82E}" type="parTrans" cxnId="{302466AB-87DE-EC4E-B46A-E6D2AB84487A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DB463E7F-A7B9-B34B-8230-38BA91B3B3A0}" type="sibTrans" cxnId="{302466AB-87DE-EC4E-B46A-E6D2AB84487A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3301BE51-A1C7-F848-A8B7-FAF9C2053213}" type="pres">
      <dgm:prSet presAssocID="{5469F854-8314-0C47-9336-7D8126758536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10BC0198-D907-8A42-A6C9-1D32B3F8BB61}" type="pres">
      <dgm:prSet presAssocID="{B80BF8AE-6BED-354C-8D5C-4D04D0469847}" presName="linNode" presStyleCnt="0"/>
      <dgm:spPr/>
    </dgm:pt>
    <dgm:pt modelId="{52168FA0-3EE4-8A4B-A9E4-914BDA026522}" type="pres">
      <dgm:prSet presAssocID="{B80BF8AE-6BED-354C-8D5C-4D04D0469847}" presName="parentText" presStyleLbl="node1" presStyleIdx="0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2ABA70D-341C-2B46-81E7-130E96F23175}" type="pres">
      <dgm:prSet presAssocID="{B80BF8AE-6BED-354C-8D5C-4D04D0469847}" presName="descendantText" presStyleLbl="alignAccFollowNode1" presStyleIdx="0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0B93C55-987F-6547-86EF-A4E5068E3360}" type="pres">
      <dgm:prSet presAssocID="{537F202F-BFD2-D24B-978E-30BE154B0B09}" presName="sp" presStyleCnt="0"/>
      <dgm:spPr/>
    </dgm:pt>
    <dgm:pt modelId="{43A86F00-46EE-7C4D-AC67-D23CEEAFDC5E}" type="pres">
      <dgm:prSet presAssocID="{8B34A01C-A1AE-8144-BFDE-9F9D318453CC}" presName="linNode" presStyleCnt="0"/>
      <dgm:spPr/>
    </dgm:pt>
    <dgm:pt modelId="{BF722741-8B14-4742-B601-DA2A0E0E9743}" type="pres">
      <dgm:prSet presAssocID="{8B34A01C-A1AE-8144-BFDE-9F9D318453CC}" presName="parentText" presStyleLbl="node1" presStyleIdx="1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507AE3-8CEB-094C-B76E-F1CE89380B07}" type="pres">
      <dgm:prSet presAssocID="{8B34A01C-A1AE-8144-BFDE-9F9D318453CC}" presName="descendantText" presStyleLbl="alignAccFollowNode1" presStyleIdx="1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8FD8CF4-783C-BF4D-9917-1F49118C09AE}" type="pres">
      <dgm:prSet presAssocID="{8A2BB73B-202C-014B-B3F4-F8E2CCAA1F7B}" presName="sp" presStyleCnt="0"/>
      <dgm:spPr/>
    </dgm:pt>
    <dgm:pt modelId="{C8164347-3D34-9543-923C-B3080B557880}" type="pres">
      <dgm:prSet presAssocID="{4CF421CD-C371-A849-B77D-14F37A921171}" presName="linNode" presStyleCnt="0"/>
      <dgm:spPr/>
    </dgm:pt>
    <dgm:pt modelId="{236F4A0D-76C6-AC45-B1D4-B6E000CF1F5A}" type="pres">
      <dgm:prSet presAssocID="{4CF421CD-C371-A849-B77D-14F37A921171}" presName="parentText" presStyleLbl="node1" presStyleIdx="2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B4954C1-BC37-B64B-8AA9-B4804875359B}" type="pres">
      <dgm:prSet presAssocID="{4CF421CD-C371-A849-B77D-14F37A921171}" presName="descendantText" presStyleLbl="alignAccFollowNode1" presStyleIdx="2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6014408E-B203-304D-8BCC-5A58B781630B}" type="pres">
      <dgm:prSet presAssocID="{31842EA3-DA11-374D-88FA-8E1AE905142D}" presName="sp" presStyleCnt="0"/>
      <dgm:spPr/>
    </dgm:pt>
    <dgm:pt modelId="{D8364BD1-B33C-234E-BD9A-91BC97C57BE5}" type="pres">
      <dgm:prSet presAssocID="{91DBC1BD-C228-044F-9957-DEA8249F2861}" presName="linNode" presStyleCnt="0"/>
      <dgm:spPr/>
    </dgm:pt>
    <dgm:pt modelId="{631C2DE2-D8F6-9E4A-80D5-7ED7D24CA79F}" type="pres">
      <dgm:prSet presAssocID="{91DBC1BD-C228-044F-9957-DEA8249F2861}" presName="parentText" presStyleLbl="node1" presStyleIdx="3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41F676A-3CB8-AB4B-BFBE-7BD7094D7D83}" type="pres">
      <dgm:prSet presAssocID="{91DBC1BD-C228-044F-9957-DEA8249F2861}" presName="descendantText" presStyleLbl="alignAccFollowNode1" presStyleIdx="3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C77DEEF-2A24-3643-B643-3FA66DCE0546}" type="pres">
      <dgm:prSet presAssocID="{25E2AB74-2474-2543-8396-6EB75F257E4B}" presName="sp" presStyleCnt="0"/>
      <dgm:spPr/>
    </dgm:pt>
    <dgm:pt modelId="{F9849706-1F64-4748-85D0-FE5FB2CC2782}" type="pres">
      <dgm:prSet presAssocID="{A1AC1104-FAC4-D543-9631-85B294B075A6}" presName="linNode" presStyleCnt="0"/>
      <dgm:spPr/>
    </dgm:pt>
    <dgm:pt modelId="{E5918C2B-AE0D-2A4B-9B43-31474247AEA3}" type="pres">
      <dgm:prSet presAssocID="{A1AC1104-FAC4-D543-9631-85B294B075A6}" presName="parentText" presStyleLbl="node1" presStyleIdx="4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02C449-99AC-B147-BA89-8F792C1459C5}" type="pres">
      <dgm:prSet presAssocID="{A1AC1104-FAC4-D543-9631-85B294B075A6}" presName="descendantText" presStyleLbl="alignAccFollowNode1" presStyleIdx="4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A0E16F4-1BA5-EE4C-81BE-281012A093E6}" type="pres">
      <dgm:prSet presAssocID="{569B1A6F-8DEC-B349-8D7D-FCB1B8DF5FA5}" presName="sp" presStyleCnt="0"/>
      <dgm:spPr/>
    </dgm:pt>
    <dgm:pt modelId="{7AFC0CBD-4003-B240-B370-F9AC1CACF194}" type="pres">
      <dgm:prSet presAssocID="{8BE92D2A-184D-5B40-9CE0-7C6AA07F3BF8}" presName="linNode" presStyleCnt="0"/>
      <dgm:spPr/>
    </dgm:pt>
    <dgm:pt modelId="{2E7C29D5-9E2F-CC4B-8700-55F6A6E0BAC9}" type="pres">
      <dgm:prSet presAssocID="{8BE92D2A-184D-5B40-9CE0-7C6AA07F3BF8}" presName="parentText" presStyleLbl="node1" presStyleIdx="5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E1EDC04-AEC5-774F-B655-78DCEE53ACBE}" type="pres">
      <dgm:prSet presAssocID="{8BE92D2A-184D-5B40-9CE0-7C6AA07F3BF8}" presName="descendantText" presStyleLbl="alignAccFollowNode1" presStyleIdx="5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18A9942-33CB-6147-AFDA-0144DD6825E0}" type="pres">
      <dgm:prSet presAssocID="{594BD978-43E9-E746-8D7D-4B149C2B2967}" presName="sp" presStyleCnt="0"/>
      <dgm:spPr/>
    </dgm:pt>
    <dgm:pt modelId="{DF0BB7B7-6BCB-2548-8B77-EC081EBCEB8A}" type="pres">
      <dgm:prSet presAssocID="{CDE65043-8053-794A-8B66-61813D028C7D}" presName="linNode" presStyleCnt="0"/>
      <dgm:spPr/>
    </dgm:pt>
    <dgm:pt modelId="{6F1C5EA8-EFB9-8A41-BA19-E874882ED075}" type="pres">
      <dgm:prSet presAssocID="{CDE65043-8053-794A-8B66-61813D028C7D}" presName="parentText" presStyleLbl="node1" presStyleIdx="6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1D7E385-A85F-FE42-9043-B5060E598082}" type="pres">
      <dgm:prSet presAssocID="{CDE65043-8053-794A-8B66-61813D028C7D}" presName="descendantText" presStyleLbl="alignAccFollowNode1" presStyleIdx="6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BC7E9C7-A64D-F842-A532-70AFA4500FBE}" type="pres">
      <dgm:prSet presAssocID="{DE50E66E-B006-9042-8473-08F0A6277311}" presName="sp" presStyleCnt="0"/>
      <dgm:spPr/>
    </dgm:pt>
    <dgm:pt modelId="{E2B722EB-50B4-5F4F-BB23-0008C03C238C}" type="pres">
      <dgm:prSet presAssocID="{A5D400DC-338C-0B40-8366-6479BA02D5D4}" presName="linNode" presStyleCnt="0"/>
      <dgm:spPr/>
    </dgm:pt>
    <dgm:pt modelId="{CEAA744F-E7AB-714D-BAEE-BC173E1E09B5}" type="pres">
      <dgm:prSet presAssocID="{A5D400DC-338C-0B40-8366-6479BA02D5D4}" presName="parentText" presStyleLbl="node1" presStyleIdx="7" presStyleCnt="8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0603A14-3475-054D-A43D-44C1407D4483}" type="pres">
      <dgm:prSet presAssocID="{A5D400DC-338C-0B40-8366-6479BA02D5D4}" presName="descendantText" presStyleLbl="alignAccFollowNode1" presStyleIdx="7" presStyleCnt="8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E4E85654-5F1F-6747-8AAC-F8F192E82275}" type="presOf" srcId="{79701F25-F240-D042-88D6-AB82FAE9A718}" destId="{C41F676A-3CB8-AB4B-BFBE-7BD7094D7D83}" srcOrd="0" destOrd="0" presId="urn:microsoft.com/office/officeart/2005/8/layout/vList5"/>
    <dgm:cxn modelId="{7C731AD2-1F52-E74D-BE78-2A4BDDFF67A1}" type="presOf" srcId="{CDE65043-8053-794A-8B66-61813D028C7D}" destId="{6F1C5EA8-EFB9-8A41-BA19-E874882ED075}" srcOrd="0" destOrd="0" presId="urn:microsoft.com/office/officeart/2005/8/layout/vList5"/>
    <dgm:cxn modelId="{4CA2413C-33C8-884B-985A-4379058309F0}" type="presOf" srcId="{91DBC1BD-C228-044F-9957-DEA8249F2861}" destId="{631C2DE2-D8F6-9E4A-80D5-7ED7D24CA79F}" srcOrd="0" destOrd="0" presId="urn:microsoft.com/office/officeart/2005/8/layout/vList5"/>
    <dgm:cxn modelId="{B5CF64CB-FE46-F249-8526-E181CD49D2E0}" type="presOf" srcId="{24B1E610-71EB-F54D-85C7-8C6885688E36}" destId="{1B4954C1-BC37-B64B-8AA9-B4804875359B}" srcOrd="0" destOrd="0" presId="urn:microsoft.com/office/officeart/2005/8/layout/vList5"/>
    <dgm:cxn modelId="{66A91634-8DAC-094F-A23E-746B659A3887}" type="presOf" srcId="{00E03FAF-0B2C-A446-98EF-07FBB65FBDB3}" destId="{BE1EDC04-AEC5-774F-B655-78DCEE53ACBE}" srcOrd="0" destOrd="0" presId="urn:microsoft.com/office/officeart/2005/8/layout/vList5"/>
    <dgm:cxn modelId="{6E6D0C8C-88CE-4448-82BB-C182213E3CD5}" type="presOf" srcId="{5469F854-8314-0C47-9336-7D8126758536}" destId="{3301BE51-A1C7-F848-A8B7-FAF9C2053213}" srcOrd="0" destOrd="0" presId="urn:microsoft.com/office/officeart/2005/8/layout/vList5"/>
    <dgm:cxn modelId="{B985459C-A5E6-4646-9EF2-133059A4DF1A}" srcId="{8BE92D2A-184D-5B40-9CE0-7C6AA07F3BF8}" destId="{00E03FAF-0B2C-A446-98EF-07FBB65FBDB3}" srcOrd="0" destOrd="0" parTransId="{EC23780B-EDC5-6C4F-A44B-521FD3965B1C}" sibTransId="{6599EDD0-5405-904C-AEB4-E571863C7939}"/>
    <dgm:cxn modelId="{FC46E5C4-8C1B-0644-89F7-180056858E45}" srcId="{A1AC1104-FAC4-D543-9631-85B294B075A6}" destId="{C027AD90-D855-7347-8C51-3FC62702CB94}" srcOrd="0" destOrd="0" parTransId="{ECD1CA65-D3B8-1245-AB7A-10D925EE782C}" sibTransId="{B469731C-B357-164F-BB58-DEC5663D92CF}"/>
    <dgm:cxn modelId="{E3929756-6EB4-5941-8837-CD7ECAAA172D}" type="presOf" srcId="{8B34A01C-A1AE-8144-BFDE-9F9D318453CC}" destId="{BF722741-8B14-4742-B601-DA2A0E0E9743}" srcOrd="0" destOrd="0" presId="urn:microsoft.com/office/officeart/2005/8/layout/vList5"/>
    <dgm:cxn modelId="{7784171D-B4E0-1A40-A238-83F5C1DA48D1}" srcId="{5469F854-8314-0C47-9336-7D8126758536}" destId="{8B34A01C-A1AE-8144-BFDE-9F9D318453CC}" srcOrd="1" destOrd="0" parTransId="{80AD6881-9481-0548-BA90-B4A74532102F}" sibTransId="{8A2BB73B-202C-014B-B3F4-F8E2CCAA1F7B}"/>
    <dgm:cxn modelId="{97B1A537-3925-CF48-BB31-6320220969B3}" srcId="{5469F854-8314-0C47-9336-7D8126758536}" destId="{8BE92D2A-184D-5B40-9CE0-7C6AA07F3BF8}" srcOrd="5" destOrd="0" parTransId="{BEBF90A6-516D-3E4D-90A5-07D057BC97E9}" sibTransId="{594BD978-43E9-E746-8D7D-4B149C2B2967}"/>
    <dgm:cxn modelId="{37382ADF-E266-AC4D-9E9B-6EF43F859191}" type="presOf" srcId="{80C15DFC-810A-B241-A5E6-87D624D53C54}" destId="{0B507AE3-8CEB-094C-B76E-F1CE89380B07}" srcOrd="0" destOrd="0" presId="urn:microsoft.com/office/officeart/2005/8/layout/vList5"/>
    <dgm:cxn modelId="{59B1D655-9038-ED49-ADDF-5A7C6C05FDEF}" srcId="{5469F854-8314-0C47-9336-7D8126758536}" destId="{4CF421CD-C371-A849-B77D-14F37A921171}" srcOrd="2" destOrd="0" parTransId="{837B0495-40E9-044D-9AB5-1F7382E2050D}" sibTransId="{31842EA3-DA11-374D-88FA-8E1AE905142D}"/>
    <dgm:cxn modelId="{9AACA9EB-8FEB-BE47-8811-0187405D7095}" srcId="{5469F854-8314-0C47-9336-7D8126758536}" destId="{B80BF8AE-6BED-354C-8D5C-4D04D0469847}" srcOrd="0" destOrd="0" parTransId="{3C81B0CC-0B86-8648-B304-8123B290DF68}" sibTransId="{537F202F-BFD2-D24B-978E-30BE154B0B09}"/>
    <dgm:cxn modelId="{8090D4B1-DF03-FC49-9A4D-071250534B57}" type="presOf" srcId="{A1AC1104-FAC4-D543-9631-85B294B075A6}" destId="{E5918C2B-AE0D-2A4B-9B43-31474247AEA3}" srcOrd="0" destOrd="0" presId="urn:microsoft.com/office/officeart/2005/8/layout/vList5"/>
    <dgm:cxn modelId="{7DFCC0F2-D78B-5740-A4F4-AB4AC276454D}" srcId="{B80BF8AE-6BED-354C-8D5C-4D04D0469847}" destId="{C76D4CBA-6EBA-3248-9C9A-49EB6B6A6B1A}" srcOrd="0" destOrd="0" parTransId="{22A8BB06-024E-1C4B-8423-5D2F48102681}" sibTransId="{258F9408-0736-E04F-9C5D-01A17EBBBA0A}"/>
    <dgm:cxn modelId="{7A45705A-08D6-4B49-916F-B0D207913CC3}" srcId="{5469F854-8314-0C47-9336-7D8126758536}" destId="{A5D400DC-338C-0B40-8366-6479BA02D5D4}" srcOrd="7" destOrd="0" parTransId="{2239F02F-A0AA-2E4D-9AA0-9CCD553E7A6C}" sibTransId="{6740275E-D883-9548-B7C9-0B06388B8587}"/>
    <dgm:cxn modelId="{317EFE9A-3F0E-164E-B6E0-EC39B463974B}" srcId="{8B34A01C-A1AE-8144-BFDE-9F9D318453CC}" destId="{80C15DFC-810A-B241-A5E6-87D624D53C54}" srcOrd="0" destOrd="0" parTransId="{87F14D36-7DE6-CE41-8B56-279C8F0D168F}" sibTransId="{C585BB50-4458-2F40-BB88-1264CB3D881D}"/>
    <dgm:cxn modelId="{FD69D20A-4200-C844-BF9E-664AF6409B1E}" srcId="{5469F854-8314-0C47-9336-7D8126758536}" destId="{A1AC1104-FAC4-D543-9631-85B294B075A6}" srcOrd="4" destOrd="0" parTransId="{1B133235-B532-7D41-8243-159C10932C0B}" sibTransId="{569B1A6F-8DEC-B349-8D7D-FCB1B8DF5FA5}"/>
    <dgm:cxn modelId="{96AAFF81-F6E5-7A4F-8CF4-7225241BE651}" type="presOf" srcId="{C557A855-1A82-AA4F-8B52-8EBE04076C13}" destId="{C1D7E385-A85F-FE42-9043-B5060E598082}" srcOrd="0" destOrd="0" presId="urn:microsoft.com/office/officeart/2005/8/layout/vList5"/>
    <dgm:cxn modelId="{0E31C1F6-A372-1841-A257-CDD8E09149E3}" srcId="{5469F854-8314-0C47-9336-7D8126758536}" destId="{91DBC1BD-C228-044F-9957-DEA8249F2861}" srcOrd="3" destOrd="0" parTransId="{E8E02285-9430-AF48-B42F-8CF6BD0FE552}" sibTransId="{25E2AB74-2474-2543-8396-6EB75F257E4B}"/>
    <dgm:cxn modelId="{592E2A82-C885-2640-8BB9-CC562C7EBEB5}" type="presOf" srcId="{C027AD90-D855-7347-8C51-3FC62702CB94}" destId="{4402C449-99AC-B147-BA89-8F792C1459C5}" srcOrd="0" destOrd="0" presId="urn:microsoft.com/office/officeart/2005/8/layout/vList5"/>
    <dgm:cxn modelId="{82E5DE53-6CDC-334E-9012-06B41585C073}" type="presOf" srcId="{8BE92D2A-184D-5B40-9CE0-7C6AA07F3BF8}" destId="{2E7C29D5-9E2F-CC4B-8700-55F6A6E0BAC9}" srcOrd="0" destOrd="0" presId="urn:microsoft.com/office/officeart/2005/8/layout/vList5"/>
    <dgm:cxn modelId="{8B41B19F-3320-B548-B672-32D1285FD573}" srcId="{5469F854-8314-0C47-9336-7D8126758536}" destId="{CDE65043-8053-794A-8B66-61813D028C7D}" srcOrd="6" destOrd="0" parTransId="{7DA20DE5-92AA-F846-B9BD-2D7D7BC931E6}" sibTransId="{DE50E66E-B006-9042-8473-08F0A6277311}"/>
    <dgm:cxn modelId="{F8D00EED-5951-1945-8CDA-A79E9577377E}" srcId="{CDE65043-8053-794A-8B66-61813D028C7D}" destId="{C557A855-1A82-AA4F-8B52-8EBE04076C13}" srcOrd="0" destOrd="0" parTransId="{9A599C76-2D2D-504B-9E59-B08BC33833AE}" sibTransId="{B186057C-5E74-F643-B9FB-89B69AD61088}"/>
    <dgm:cxn modelId="{2D421CEC-3DA9-B540-8D60-DA506DB4F4FB}" srcId="{4CF421CD-C371-A849-B77D-14F37A921171}" destId="{24B1E610-71EB-F54D-85C7-8C6885688E36}" srcOrd="0" destOrd="0" parTransId="{B7A24706-1ACA-9B45-8DEA-459CFA23FEFE}" sibTransId="{F4DB8649-5B92-4D48-8515-4B029916DA06}"/>
    <dgm:cxn modelId="{2AC00FFB-DA2C-F440-AECC-2515989EAD9F}" type="presOf" srcId="{A5D400DC-338C-0B40-8366-6479BA02D5D4}" destId="{CEAA744F-E7AB-714D-BAEE-BC173E1E09B5}" srcOrd="0" destOrd="0" presId="urn:microsoft.com/office/officeart/2005/8/layout/vList5"/>
    <dgm:cxn modelId="{95DD40DB-6A43-BE4E-9F58-F6E5114FA917}" srcId="{91DBC1BD-C228-044F-9957-DEA8249F2861}" destId="{79701F25-F240-D042-88D6-AB82FAE9A718}" srcOrd="0" destOrd="0" parTransId="{AE6586DF-F965-804A-A6DD-517094ACCF53}" sibTransId="{D8F65F4A-0E5D-6342-8A76-30F36B0932BA}"/>
    <dgm:cxn modelId="{302466AB-87DE-EC4E-B46A-E6D2AB84487A}" srcId="{A5D400DC-338C-0B40-8366-6479BA02D5D4}" destId="{C959DDD6-0470-BC4B-9D1D-672475D24FC5}" srcOrd="0" destOrd="0" parTransId="{58AAC607-FC9E-E147-B5A8-0B7A0542B82E}" sibTransId="{DB463E7F-A7B9-B34B-8230-38BA91B3B3A0}"/>
    <dgm:cxn modelId="{13B59258-9B2A-B047-8A39-1F20DD9669E3}" type="presOf" srcId="{C76D4CBA-6EBA-3248-9C9A-49EB6B6A6B1A}" destId="{22ABA70D-341C-2B46-81E7-130E96F23175}" srcOrd="0" destOrd="0" presId="urn:microsoft.com/office/officeart/2005/8/layout/vList5"/>
    <dgm:cxn modelId="{ACD13D49-1686-E740-B91A-B5E5201FF903}" type="presOf" srcId="{4CF421CD-C371-A849-B77D-14F37A921171}" destId="{236F4A0D-76C6-AC45-B1D4-B6E000CF1F5A}" srcOrd="0" destOrd="0" presId="urn:microsoft.com/office/officeart/2005/8/layout/vList5"/>
    <dgm:cxn modelId="{C01F727F-8DC5-644D-9D08-4718F7FC076F}" type="presOf" srcId="{B80BF8AE-6BED-354C-8D5C-4D04D0469847}" destId="{52168FA0-3EE4-8A4B-A9E4-914BDA026522}" srcOrd="0" destOrd="0" presId="urn:microsoft.com/office/officeart/2005/8/layout/vList5"/>
    <dgm:cxn modelId="{FFF02A6B-749B-4748-9295-432CA3383BBD}" type="presOf" srcId="{C959DDD6-0470-BC4B-9D1D-672475D24FC5}" destId="{F0603A14-3475-054D-A43D-44C1407D4483}" srcOrd="0" destOrd="0" presId="urn:microsoft.com/office/officeart/2005/8/layout/vList5"/>
    <dgm:cxn modelId="{20759F8D-30AE-C44D-9487-A40351E9D8BF}" type="presParOf" srcId="{3301BE51-A1C7-F848-A8B7-FAF9C2053213}" destId="{10BC0198-D907-8A42-A6C9-1D32B3F8BB61}" srcOrd="0" destOrd="0" presId="urn:microsoft.com/office/officeart/2005/8/layout/vList5"/>
    <dgm:cxn modelId="{1F4C7E52-A208-944A-8680-4B16CE3C5C30}" type="presParOf" srcId="{10BC0198-D907-8A42-A6C9-1D32B3F8BB61}" destId="{52168FA0-3EE4-8A4B-A9E4-914BDA026522}" srcOrd="0" destOrd="0" presId="urn:microsoft.com/office/officeart/2005/8/layout/vList5"/>
    <dgm:cxn modelId="{A1024018-9296-0343-B64A-BF7E31847776}" type="presParOf" srcId="{10BC0198-D907-8A42-A6C9-1D32B3F8BB61}" destId="{22ABA70D-341C-2B46-81E7-130E96F23175}" srcOrd="1" destOrd="0" presId="urn:microsoft.com/office/officeart/2005/8/layout/vList5"/>
    <dgm:cxn modelId="{F231BA45-B308-E74B-B68A-3B53129D5C5E}" type="presParOf" srcId="{3301BE51-A1C7-F848-A8B7-FAF9C2053213}" destId="{70B93C55-987F-6547-86EF-A4E5068E3360}" srcOrd="1" destOrd="0" presId="urn:microsoft.com/office/officeart/2005/8/layout/vList5"/>
    <dgm:cxn modelId="{36899BE8-4855-1146-B7D7-DB31CBA559B3}" type="presParOf" srcId="{3301BE51-A1C7-F848-A8B7-FAF9C2053213}" destId="{43A86F00-46EE-7C4D-AC67-D23CEEAFDC5E}" srcOrd="2" destOrd="0" presId="urn:microsoft.com/office/officeart/2005/8/layout/vList5"/>
    <dgm:cxn modelId="{A976FF15-767B-DC41-980D-8A88FB058250}" type="presParOf" srcId="{43A86F00-46EE-7C4D-AC67-D23CEEAFDC5E}" destId="{BF722741-8B14-4742-B601-DA2A0E0E9743}" srcOrd="0" destOrd="0" presId="urn:microsoft.com/office/officeart/2005/8/layout/vList5"/>
    <dgm:cxn modelId="{648D2B4A-D124-F648-9782-D0D4EBD9F15D}" type="presParOf" srcId="{43A86F00-46EE-7C4D-AC67-D23CEEAFDC5E}" destId="{0B507AE3-8CEB-094C-B76E-F1CE89380B07}" srcOrd="1" destOrd="0" presId="urn:microsoft.com/office/officeart/2005/8/layout/vList5"/>
    <dgm:cxn modelId="{B9DE5A64-3B3A-0545-AA4F-6A894DA65C65}" type="presParOf" srcId="{3301BE51-A1C7-F848-A8B7-FAF9C2053213}" destId="{08FD8CF4-783C-BF4D-9917-1F49118C09AE}" srcOrd="3" destOrd="0" presId="urn:microsoft.com/office/officeart/2005/8/layout/vList5"/>
    <dgm:cxn modelId="{4EEC1D8F-67BA-CB41-A284-B3FD7EACC419}" type="presParOf" srcId="{3301BE51-A1C7-F848-A8B7-FAF9C2053213}" destId="{C8164347-3D34-9543-923C-B3080B557880}" srcOrd="4" destOrd="0" presId="urn:microsoft.com/office/officeart/2005/8/layout/vList5"/>
    <dgm:cxn modelId="{790D8755-E60C-694A-B634-88715C00179E}" type="presParOf" srcId="{C8164347-3D34-9543-923C-B3080B557880}" destId="{236F4A0D-76C6-AC45-B1D4-B6E000CF1F5A}" srcOrd="0" destOrd="0" presId="urn:microsoft.com/office/officeart/2005/8/layout/vList5"/>
    <dgm:cxn modelId="{3C62E24D-BB66-B449-8CBC-5FBC32C47385}" type="presParOf" srcId="{C8164347-3D34-9543-923C-B3080B557880}" destId="{1B4954C1-BC37-B64B-8AA9-B4804875359B}" srcOrd="1" destOrd="0" presId="urn:microsoft.com/office/officeart/2005/8/layout/vList5"/>
    <dgm:cxn modelId="{9ACE9255-4909-AF41-943E-F28B257806D1}" type="presParOf" srcId="{3301BE51-A1C7-F848-A8B7-FAF9C2053213}" destId="{6014408E-B203-304D-8BCC-5A58B781630B}" srcOrd="5" destOrd="0" presId="urn:microsoft.com/office/officeart/2005/8/layout/vList5"/>
    <dgm:cxn modelId="{767C8841-9180-C64A-B662-0E95629817D6}" type="presParOf" srcId="{3301BE51-A1C7-F848-A8B7-FAF9C2053213}" destId="{D8364BD1-B33C-234E-BD9A-91BC97C57BE5}" srcOrd="6" destOrd="0" presId="urn:microsoft.com/office/officeart/2005/8/layout/vList5"/>
    <dgm:cxn modelId="{80E7B8C5-FAF6-ED4B-A385-088427C10AAD}" type="presParOf" srcId="{D8364BD1-B33C-234E-BD9A-91BC97C57BE5}" destId="{631C2DE2-D8F6-9E4A-80D5-7ED7D24CA79F}" srcOrd="0" destOrd="0" presId="urn:microsoft.com/office/officeart/2005/8/layout/vList5"/>
    <dgm:cxn modelId="{6DFF57AF-403C-9040-922E-B3309F18258D}" type="presParOf" srcId="{D8364BD1-B33C-234E-BD9A-91BC97C57BE5}" destId="{C41F676A-3CB8-AB4B-BFBE-7BD7094D7D83}" srcOrd="1" destOrd="0" presId="urn:microsoft.com/office/officeart/2005/8/layout/vList5"/>
    <dgm:cxn modelId="{D3667F2A-A1E8-A942-BBF1-639D3BE6798E}" type="presParOf" srcId="{3301BE51-A1C7-F848-A8B7-FAF9C2053213}" destId="{3C77DEEF-2A24-3643-B643-3FA66DCE0546}" srcOrd="7" destOrd="0" presId="urn:microsoft.com/office/officeart/2005/8/layout/vList5"/>
    <dgm:cxn modelId="{0568B43F-713E-F748-8E05-1005E8A2E910}" type="presParOf" srcId="{3301BE51-A1C7-F848-A8B7-FAF9C2053213}" destId="{F9849706-1F64-4748-85D0-FE5FB2CC2782}" srcOrd="8" destOrd="0" presId="urn:microsoft.com/office/officeart/2005/8/layout/vList5"/>
    <dgm:cxn modelId="{5434123E-EDAA-AF4F-A52E-FC25A68BE45E}" type="presParOf" srcId="{F9849706-1F64-4748-85D0-FE5FB2CC2782}" destId="{E5918C2B-AE0D-2A4B-9B43-31474247AEA3}" srcOrd="0" destOrd="0" presId="urn:microsoft.com/office/officeart/2005/8/layout/vList5"/>
    <dgm:cxn modelId="{CE98058D-9083-D048-AD77-72ACED0808B5}" type="presParOf" srcId="{F9849706-1F64-4748-85D0-FE5FB2CC2782}" destId="{4402C449-99AC-B147-BA89-8F792C1459C5}" srcOrd="1" destOrd="0" presId="urn:microsoft.com/office/officeart/2005/8/layout/vList5"/>
    <dgm:cxn modelId="{D441A6CF-5C74-6F44-A4E5-3C4D7E57CED5}" type="presParOf" srcId="{3301BE51-A1C7-F848-A8B7-FAF9C2053213}" destId="{AA0E16F4-1BA5-EE4C-81BE-281012A093E6}" srcOrd="9" destOrd="0" presId="urn:microsoft.com/office/officeart/2005/8/layout/vList5"/>
    <dgm:cxn modelId="{ABC6FFDF-2216-BE4E-ABEE-28821482E614}" type="presParOf" srcId="{3301BE51-A1C7-F848-A8B7-FAF9C2053213}" destId="{7AFC0CBD-4003-B240-B370-F9AC1CACF194}" srcOrd="10" destOrd="0" presId="urn:microsoft.com/office/officeart/2005/8/layout/vList5"/>
    <dgm:cxn modelId="{4F931AF5-3389-7743-911D-7E3CBD4F9A91}" type="presParOf" srcId="{7AFC0CBD-4003-B240-B370-F9AC1CACF194}" destId="{2E7C29D5-9E2F-CC4B-8700-55F6A6E0BAC9}" srcOrd="0" destOrd="0" presId="urn:microsoft.com/office/officeart/2005/8/layout/vList5"/>
    <dgm:cxn modelId="{4501A894-B911-8049-B135-95B5A5488EAE}" type="presParOf" srcId="{7AFC0CBD-4003-B240-B370-F9AC1CACF194}" destId="{BE1EDC04-AEC5-774F-B655-78DCEE53ACBE}" srcOrd="1" destOrd="0" presId="urn:microsoft.com/office/officeart/2005/8/layout/vList5"/>
    <dgm:cxn modelId="{D6CEA197-29E5-F446-B860-CF652C2AD7EC}" type="presParOf" srcId="{3301BE51-A1C7-F848-A8B7-FAF9C2053213}" destId="{918A9942-33CB-6147-AFDA-0144DD6825E0}" srcOrd="11" destOrd="0" presId="urn:microsoft.com/office/officeart/2005/8/layout/vList5"/>
    <dgm:cxn modelId="{038C2EAE-86D8-604F-B6E3-BC75802F0BBA}" type="presParOf" srcId="{3301BE51-A1C7-F848-A8B7-FAF9C2053213}" destId="{DF0BB7B7-6BCB-2548-8B77-EC081EBCEB8A}" srcOrd="12" destOrd="0" presId="urn:microsoft.com/office/officeart/2005/8/layout/vList5"/>
    <dgm:cxn modelId="{6EF1DFBC-36B0-8D46-8B08-F3D7A7002ECD}" type="presParOf" srcId="{DF0BB7B7-6BCB-2548-8B77-EC081EBCEB8A}" destId="{6F1C5EA8-EFB9-8A41-BA19-E874882ED075}" srcOrd="0" destOrd="0" presId="urn:microsoft.com/office/officeart/2005/8/layout/vList5"/>
    <dgm:cxn modelId="{220FD6AB-DBA8-B74C-B511-DA80E663B64D}" type="presParOf" srcId="{DF0BB7B7-6BCB-2548-8B77-EC081EBCEB8A}" destId="{C1D7E385-A85F-FE42-9043-B5060E598082}" srcOrd="1" destOrd="0" presId="urn:microsoft.com/office/officeart/2005/8/layout/vList5"/>
    <dgm:cxn modelId="{53EF2ECB-8070-BE4E-8933-9056AD156B65}" type="presParOf" srcId="{3301BE51-A1C7-F848-A8B7-FAF9C2053213}" destId="{0BC7E9C7-A64D-F842-A532-70AFA4500FBE}" srcOrd="13" destOrd="0" presId="urn:microsoft.com/office/officeart/2005/8/layout/vList5"/>
    <dgm:cxn modelId="{8B875490-EA6F-1E49-8965-D89B2C010BFE}" type="presParOf" srcId="{3301BE51-A1C7-F848-A8B7-FAF9C2053213}" destId="{E2B722EB-50B4-5F4F-BB23-0008C03C238C}" srcOrd="14" destOrd="0" presId="urn:microsoft.com/office/officeart/2005/8/layout/vList5"/>
    <dgm:cxn modelId="{C4FDA86F-3B7F-3949-A332-8F8F988BEBEB}" type="presParOf" srcId="{E2B722EB-50B4-5F4F-BB23-0008C03C238C}" destId="{CEAA744F-E7AB-714D-BAEE-BC173E1E09B5}" srcOrd="0" destOrd="0" presId="urn:microsoft.com/office/officeart/2005/8/layout/vList5"/>
    <dgm:cxn modelId="{5CF23DD4-E11F-4944-867F-76F890E3B8BE}" type="presParOf" srcId="{E2B722EB-50B4-5F4F-BB23-0008C03C238C}" destId="{F0603A14-3475-054D-A43D-44C1407D4483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EBA7741-52E8-6949-A12E-2007B9A3BEB6}" type="doc">
      <dgm:prSet loTypeId="urn:microsoft.com/office/officeart/2005/8/layout/venn3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BDDFB087-45EE-354D-A477-50466732168E}">
      <dgm:prSet phldrT="[文本]" custT="1"/>
      <dgm:spPr/>
      <dgm:t>
        <a:bodyPr/>
        <a:lstStyle/>
        <a:p>
          <a:r>
            <a:rPr lang="zh-CN" altLang="en-US" sz="4000" dirty="0" smtClean="0">
              <a:latin typeface="Hei"/>
              <a:ea typeface="Hei"/>
              <a:cs typeface="Hei"/>
            </a:rPr>
            <a:t>引起互动</a:t>
          </a:r>
          <a:endParaRPr lang="zh-CN" altLang="en-US" sz="4000" dirty="0">
            <a:latin typeface="Hei"/>
            <a:ea typeface="Hei"/>
            <a:cs typeface="Hei"/>
          </a:endParaRPr>
        </a:p>
      </dgm:t>
    </dgm:pt>
    <dgm:pt modelId="{C9FCE960-9BF6-B940-98BD-03295FDAFEE6}" type="parTrans" cxnId="{25DF20BF-55C6-C84A-9EF8-62E15FC8228B}">
      <dgm:prSet/>
      <dgm:spPr/>
      <dgm:t>
        <a:bodyPr/>
        <a:lstStyle/>
        <a:p>
          <a:endParaRPr lang="zh-CN" altLang="en-US" sz="4000">
            <a:latin typeface="Hei"/>
            <a:ea typeface="Hei"/>
            <a:cs typeface="Hei"/>
          </a:endParaRPr>
        </a:p>
      </dgm:t>
    </dgm:pt>
    <dgm:pt modelId="{A8D7368E-8085-0949-B3E0-22F560EF4810}" type="sibTrans" cxnId="{25DF20BF-55C6-C84A-9EF8-62E15FC8228B}">
      <dgm:prSet/>
      <dgm:spPr/>
      <dgm:t>
        <a:bodyPr/>
        <a:lstStyle/>
        <a:p>
          <a:endParaRPr lang="zh-CN" altLang="en-US" sz="4000">
            <a:latin typeface="Hei"/>
            <a:ea typeface="Hei"/>
            <a:cs typeface="Hei"/>
          </a:endParaRPr>
        </a:p>
      </dgm:t>
    </dgm:pt>
    <dgm:pt modelId="{A3373BFA-5ECD-AA42-9717-3E2161B1F25D}">
      <dgm:prSet phldrT="[文本]" custT="1"/>
      <dgm:spPr>
        <a:solidFill>
          <a:schemeClr val="accent6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zh-CN" altLang="en-US" sz="4000" dirty="0" smtClean="0">
              <a:latin typeface="Hei"/>
              <a:ea typeface="Hei"/>
              <a:cs typeface="Hei"/>
            </a:rPr>
            <a:t> 情境仿真</a:t>
          </a:r>
          <a:endParaRPr lang="zh-CN" altLang="en-US" sz="4000" dirty="0">
            <a:latin typeface="Hei"/>
            <a:ea typeface="Hei"/>
            <a:cs typeface="Hei"/>
          </a:endParaRPr>
        </a:p>
      </dgm:t>
    </dgm:pt>
    <dgm:pt modelId="{3AB33355-70DA-5042-872A-CA6CF05E1444}" type="parTrans" cxnId="{0451FB87-8B44-5C4B-AFB8-42B9BC4EBA28}">
      <dgm:prSet/>
      <dgm:spPr/>
      <dgm:t>
        <a:bodyPr/>
        <a:lstStyle/>
        <a:p>
          <a:endParaRPr lang="zh-CN" altLang="en-US" sz="4000">
            <a:latin typeface="Hei"/>
            <a:ea typeface="Hei"/>
            <a:cs typeface="Hei"/>
          </a:endParaRPr>
        </a:p>
      </dgm:t>
    </dgm:pt>
    <dgm:pt modelId="{80B2E02D-B609-0F49-BE5F-10146CFB2358}" type="sibTrans" cxnId="{0451FB87-8B44-5C4B-AFB8-42B9BC4EBA28}">
      <dgm:prSet/>
      <dgm:spPr/>
      <dgm:t>
        <a:bodyPr/>
        <a:lstStyle/>
        <a:p>
          <a:endParaRPr lang="zh-CN" altLang="en-US" sz="4000">
            <a:latin typeface="Hei"/>
            <a:ea typeface="Hei"/>
            <a:cs typeface="Hei"/>
          </a:endParaRPr>
        </a:p>
      </dgm:t>
    </dgm:pt>
    <dgm:pt modelId="{DF54EA19-173F-0D4B-B9C9-6B703A338333}">
      <dgm:prSet phldrT="[文本]" custT="1"/>
      <dgm:spPr>
        <a:solidFill>
          <a:schemeClr val="tx2">
            <a:lumMod val="60000"/>
            <a:lumOff val="40000"/>
            <a:alpha val="50000"/>
          </a:schemeClr>
        </a:solidFill>
      </dgm:spPr>
      <dgm:t>
        <a:bodyPr/>
        <a:lstStyle/>
        <a:p>
          <a:r>
            <a:rPr lang="zh-CN" altLang="en-US" sz="4000" dirty="0" smtClean="0">
              <a:latin typeface="Hei"/>
              <a:ea typeface="Hei"/>
              <a:cs typeface="Hei"/>
            </a:rPr>
            <a:t>激发兴趣</a:t>
          </a:r>
          <a:endParaRPr lang="zh-CN" altLang="en-US" sz="4000" dirty="0">
            <a:latin typeface="Hei"/>
            <a:ea typeface="Hei"/>
            <a:cs typeface="Hei"/>
          </a:endParaRPr>
        </a:p>
      </dgm:t>
    </dgm:pt>
    <dgm:pt modelId="{A7A3FEB7-83CB-3447-96E6-408721684F38}" type="parTrans" cxnId="{57519FC1-D905-1745-BC1A-71F6FB180EC1}">
      <dgm:prSet/>
      <dgm:spPr/>
      <dgm:t>
        <a:bodyPr/>
        <a:lstStyle/>
        <a:p>
          <a:endParaRPr lang="zh-CN" altLang="en-US" sz="4000">
            <a:latin typeface="Hei"/>
            <a:ea typeface="Hei"/>
            <a:cs typeface="Hei"/>
          </a:endParaRPr>
        </a:p>
      </dgm:t>
    </dgm:pt>
    <dgm:pt modelId="{BC88607C-B8FF-AD48-ADF4-9D965639F086}" type="sibTrans" cxnId="{57519FC1-D905-1745-BC1A-71F6FB180EC1}">
      <dgm:prSet/>
      <dgm:spPr/>
      <dgm:t>
        <a:bodyPr/>
        <a:lstStyle/>
        <a:p>
          <a:endParaRPr lang="zh-CN" altLang="en-US" sz="4000">
            <a:latin typeface="Hei"/>
            <a:ea typeface="Hei"/>
            <a:cs typeface="Hei"/>
          </a:endParaRPr>
        </a:p>
      </dgm:t>
    </dgm:pt>
    <dgm:pt modelId="{B90C010A-89E4-8643-AA0F-07F332EC6E16}">
      <dgm:prSet phldrT="[文本]" custT="1"/>
      <dgm:spPr>
        <a:solidFill>
          <a:srgbClr val="9933FF">
            <a:alpha val="50000"/>
          </a:srgbClr>
        </a:solidFill>
      </dgm:spPr>
      <dgm:t>
        <a:bodyPr/>
        <a:lstStyle/>
        <a:p>
          <a:r>
            <a:rPr lang="zh-CN" altLang="en-US" sz="4000" dirty="0" smtClean="0">
              <a:latin typeface="Hei"/>
              <a:ea typeface="Hei"/>
              <a:cs typeface="Hei"/>
            </a:rPr>
            <a:t>主动参与</a:t>
          </a:r>
          <a:endParaRPr lang="zh-CN" altLang="en-US" sz="4000" dirty="0">
            <a:latin typeface="Hei"/>
            <a:ea typeface="Hei"/>
            <a:cs typeface="Hei"/>
          </a:endParaRPr>
        </a:p>
      </dgm:t>
    </dgm:pt>
    <dgm:pt modelId="{111CB713-4E0E-434A-9E29-CAC2C9DE7C49}" type="parTrans" cxnId="{C0F754CE-C5E9-2E48-9D41-21B5CF275D42}">
      <dgm:prSet/>
      <dgm:spPr/>
      <dgm:t>
        <a:bodyPr/>
        <a:lstStyle/>
        <a:p>
          <a:endParaRPr lang="zh-CN" altLang="en-US" sz="4000">
            <a:latin typeface="Hei"/>
            <a:ea typeface="Hei"/>
            <a:cs typeface="Hei"/>
          </a:endParaRPr>
        </a:p>
      </dgm:t>
    </dgm:pt>
    <dgm:pt modelId="{44E2226C-63F1-A546-A0D4-9EB1D8BE0176}" type="sibTrans" cxnId="{C0F754CE-C5E9-2E48-9D41-21B5CF275D42}">
      <dgm:prSet/>
      <dgm:spPr/>
      <dgm:t>
        <a:bodyPr/>
        <a:lstStyle/>
        <a:p>
          <a:endParaRPr lang="zh-CN" altLang="en-US" sz="4000">
            <a:latin typeface="Hei"/>
            <a:ea typeface="Hei"/>
            <a:cs typeface="Hei"/>
          </a:endParaRPr>
        </a:p>
      </dgm:t>
    </dgm:pt>
    <dgm:pt modelId="{5459AE4A-0DEE-1144-B676-122FB819FFD6}" type="pres">
      <dgm:prSet presAssocID="{BEBA7741-52E8-6949-A12E-2007B9A3BEB6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EC4489EB-B3A5-B449-82CE-FC0C63F5AB0A}" type="pres">
      <dgm:prSet presAssocID="{BDDFB087-45EE-354D-A477-50466732168E}" presName="Name5" presStyleLbl="vennNode1" presStyleIdx="0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3BF538B-3DAB-DD40-AFF8-19C7F53431F8}" type="pres">
      <dgm:prSet presAssocID="{A8D7368E-8085-0949-B3E0-22F560EF4810}" presName="space" presStyleCnt="0"/>
      <dgm:spPr/>
    </dgm:pt>
    <dgm:pt modelId="{4EC65D44-9BCA-C340-B5A6-1137C21C5542}" type="pres">
      <dgm:prSet presAssocID="{A3373BFA-5ECD-AA42-9717-3E2161B1F25D}" presName="Name5" presStyleLbl="vennNode1" presStyleIdx="1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916C083-E859-A84D-9C3B-7428BAF34EB7}" type="pres">
      <dgm:prSet presAssocID="{80B2E02D-B609-0F49-BE5F-10146CFB2358}" presName="space" presStyleCnt="0"/>
      <dgm:spPr/>
    </dgm:pt>
    <dgm:pt modelId="{3B6AFB81-F881-B145-97AA-322325C510C9}" type="pres">
      <dgm:prSet presAssocID="{DF54EA19-173F-0D4B-B9C9-6B703A338333}" presName="Name5" presStyleLbl="vennNode1" presStyleIdx="2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796A636-E232-0047-9707-64284AA593DA}" type="pres">
      <dgm:prSet presAssocID="{BC88607C-B8FF-AD48-ADF4-9D965639F086}" presName="space" presStyleCnt="0"/>
      <dgm:spPr/>
    </dgm:pt>
    <dgm:pt modelId="{AA8A480A-2A6D-E346-AA92-A4782FA88FC8}" type="pres">
      <dgm:prSet presAssocID="{B90C010A-89E4-8643-AA0F-07F332EC6E16}" presName="Name5" presStyleLbl="vennNode1" presStyleIdx="3" presStyleCnt="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A7E2A88-242D-0243-85D5-1F312D26F13B}" type="presOf" srcId="{DF54EA19-173F-0D4B-B9C9-6B703A338333}" destId="{3B6AFB81-F881-B145-97AA-322325C510C9}" srcOrd="0" destOrd="0" presId="urn:microsoft.com/office/officeart/2005/8/layout/venn3"/>
    <dgm:cxn modelId="{C0F754CE-C5E9-2E48-9D41-21B5CF275D42}" srcId="{BEBA7741-52E8-6949-A12E-2007B9A3BEB6}" destId="{B90C010A-89E4-8643-AA0F-07F332EC6E16}" srcOrd="3" destOrd="0" parTransId="{111CB713-4E0E-434A-9E29-CAC2C9DE7C49}" sibTransId="{44E2226C-63F1-A546-A0D4-9EB1D8BE0176}"/>
    <dgm:cxn modelId="{8981F0A6-1B41-4E4A-B856-9F66B9586420}" type="presOf" srcId="{BDDFB087-45EE-354D-A477-50466732168E}" destId="{EC4489EB-B3A5-B449-82CE-FC0C63F5AB0A}" srcOrd="0" destOrd="0" presId="urn:microsoft.com/office/officeart/2005/8/layout/venn3"/>
    <dgm:cxn modelId="{0451FB87-8B44-5C4B-AFB8-42B9BC4EBA28}" srcId="{BEBA7741-52E8-6949-A12E-2007B9A3BEB6}" destId="{A3373BFA-5ECD-AA42-9717-3E2161B1F25D}" srcOrd="1" destOrd="0" parTransId="{3AB33355-70DA-5042-872A-CA6CF05E1444}" sibTransId="{80B2E02D-B609-0F49-BE5F-10146CFB2358}"/>
    <dgm:cxn modelId="{57519FC1-D905-1745-BC1A-71F6FB180EC1}" srcId="{BEBA7741-52E8-6949-A12E-2007B9A3BEB6}" destId="{DF54EA19-173F-0D4B-B9C9-6B703A338333}" srcOrd="2" destOrd="0" parTransId="{A7A3FEB7-83CB-3447-96E6-408721684F38}" sibTransId="{BC88607C-B8FF-AD48-ADF4-9D965639F086}"/>
    <dgm:cxn modelId="{B7C1E189-9051-534D-B66B-AE2F3AC88D09}" type="presOf" srcId="{BEBA7741-52E8-6949-A12E-2007B9A3BEB6}" destId="{5459AE4A-0DEE-1144-B676-122FB819FFD6}" srcOrd="0" destOrd="0" presId="urn:microsoft.com/office/officeart/2005/8/layout/venn3"/>
    <dgm:cxn modelId="{A904BBC2-6A63-F248-876E-C3D68F44CFC4}" type="presOf" srcId="{A3373BFA-5ECD-AA42-9717-3E2161B1F25D}" destId="{4EC65D44-9BCA-C340-B5A6-1137C21C5542}" srcOrd="0" destOrd="0" presId="urn:microsoft.com/office/officeart/2005/8/layout/venn3"/>
    <dgm:cxn modelId="{25DF20BF-55C6-C84A-9EF8-62E15FC8228B}" srcId="{BEBA7741-52E8-6949-A12E-2007B9A3BEB6}" destId="{BDDFB087-45EE-354D-A477-50466732168E}" srcOrd="0" destOrd="0" parTransId="{C9FCE960-9BF6-B940-98BD-03295FDAFEE6}" sibTransId="{A8D7368E-8085-0949-B3E0-22F560EF4810}"/>
    <dgm:cxn modelId="{95E2FE91-38D1-3F4D-B4AE-2AF7855E7CD4}" type="presOf" srcId="{B90C010A-89E4-8643-AA0F-07F332EC6E16}" destId="{AA8A480A-2A6D-E346-AA92-A4782FA88FC8}" srcOrd="0" destOrd="0" presId="urn:microsoft.com/office/officeart/2005/8/layout/venn3"/>
    <dgm:cxn modelId="{37B68927-E762-2F44-A6DB-10B664080A62}" type="presParOf" srcId="{5459AE4A-0DEE-1144-B676-122FB819FFD6}" destId="{EC4489EB-B3A5-B449-82CE-FC0C63F5AB0A}" srcOrd="0" destOrd="0" presId="urn:microsoft.com/office/officeart/2005/8/layout/venn3"/>
    <dgm:cxn modelId="{AF21677B-14ED-624A-8753-38F435824AF6}" type="presParOf" srcId="{5459AE4A-0DEE-1144-B676-122FB819FFD6}" destId="{F3BF538B-3DAB-DD40-AFF8-19C7F53431F8}" srcOrd="1" destOrd="0" presId="urn:microsoft.com/office/officeart/2005/8/layout/venn3"/>
    <dgm:cxn modelId="{08570434-37C1-5245-A25D-2A547B9FD6A7}" type="presParOf" srcId="{5459AE4A-0DEE-1144-B676-122FB819FFD6}" destId="{4EC65D44-9BCA-C340-B5A6-1137C21C5542}" srcOrd="2" destOrd="0" presId="urn:microsoft.com/office/officeart/2005/8/layout/venn3"/>
    <dgm:cxn modelId="{47EE54B0-1045-A241-A0B3-B868294F2C6E}" type="presParOf" srcId="{5459AE4A-0DEE-1144-B676-122FB819FFD6}" destId="{F916C083-E859-A84D-9C3B-7428BAF34EB7}" srcOrd="3" destOrd="0" presId="urn:microsoft.com/office/officeart/2005/8/layout/venn3"/>
    <dgm:cxn modelId="{6C68F5B1-2E65-7049-A9AA-02139626DF20}" type="presParOf" srcId="{5459AE4A-0DEE-1144-B676-122FB819FFD6}" destId="{3B6AFB81-F881-B145-97AA-322325C510C9}" srcOrd="4" destOrd="0" presId="urn:microsoft.com/office/officeart/2005/8/layout/venn3"/>
    <dgm:cxn modelId="{8D2706C5-5BB1-E143-A4BA-6C4313F68421}" type="presParOf" srcId="{5459AE4A-0DEE-1144-B676-122FB819FFD6}" destId="{A796A636-E232-0047-9707-64284AA593DA}" srcOrd="5" destOrd="0" presId="urn:microsoft.com/office/officeart/2005/8/layout/venn3"/>
    <dgm:cxn modelId="{81DD1832-68BE-764E-9994-4CF19254C249}" type="presParOf" srcId="{5459AE4A-0DEE-1144-B676-122FB819FFD6}" destId="{AA8A480A-2A6D-E346-AA92-A4782FA88FC8}" srcOrd="6" destOrd="0" presId="urn:microsoft.com/office/officeart/2005/8/layout/ven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A475CF5-FA7C-43DA-9AAA-69FBE17E1120}" type="doc">
      <dgm:prSet loTypeId="urn:microsoft.com/office/officeart/2005/8/layout/hList1" loCatId="list" qsTypeId="urn:microsoft.com/office/officeart/2005/8/quickstyle/3d4" qsCatId="3D" csTypeId="urn:microsoft.com/office/officeart/2005/8/colors/colorful4" csCatId="colorful" phldr="1"/>
      <dgm:spPr/>
      <dgm:t>
        <a:bodyPr/>
        <a:lstStyle/>
        <a:p>
          <a:endParaRPr lang="zh-CN" altLang="en-US"/>
        </a:p>
      </dgm:t>
    </dgm:pt>
    <dgm:pt modelId="{A9B8DB96-7459-45A4-AA20-FFC4D5FFDA36}">
      <dgm:prSet phldrT="[文本]" custT="1"/>
      <dgm:spPr>
        <a:solidFill>
          <a:schemeClr val="accent2">
            <a:lumMod val="5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rPr>
            <a:t>市场分析</a:t>
          </a:r>
          <a:endParaRPr lang="zh-CN" altLang="en-US" sz="3200" b="1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FC2C8910-59F2-4B85-AB7C-E23DF30573B8}" type="parTrans" cxnId="{027842A8-25A0-4646-BA30-5FECCBDDDB6C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DB1B749A-C9F6-4633-A6B6-DB3FF6A7FADC}" type="sibTrans" cxnId="{027842A8-25A0-4646-BA30-5FECCBDDDB6C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A92C464F-34A7-4404-9687-3A362E52C974}">
      <dgm:prSet phldrT="[文本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市场规模</a:t>
          </a:r>
          <a:endParaRPr lang="zh-CN" altLang="en-US" sz="32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9B361CB1-F788-47D9-9FCD-FAAC003BD950}" type="parTrans" cxnId="{1CE01202-5447-454A-9040-E6D505307095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7FC0E518-B873-4D03-8F10-82EBED070D56}" type="sibTrans" cxnId="{1CE01202-5447-454A-9040-E6D505307095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7469E6E5-7E5B-4FEF-BDC2-84691D79BEB0}">
      <dgm:prSet phldrT="[文本]" custT="1"/>
      <dgm:spPr>
        <a:solidFill>
          <a:srgbClr val="8AA8F1"/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rPr>
            <a:t>顾客分析</a:t>
          </a:r>
          <a:endParaRPr lang="zh-CN" altLang="en-US" sz="32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14C5849D-7ADA-4AC2-85F4-F89CF7E2F5CB}" type="parTrans" cxnId="{4EABC044-18AC-48B1-BE4D-DE64E0EB815C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B5DD4081-7B94-4323-92AE-56421F2F5E2B}" type="sibTrans" cxnId="{4EABC044-18AC-48B1-BE4D-DE64E0EB815C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C29E6367-9077-4CCC-A246-568DA13BC2B3}">
      <dgm:prSet phldrT="[文本]" custT="1"/>
      <dgm:spPr/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顾客定位</a:t>
          </a:r>
          <a:endParaRPr lang="zh-CN" altLang="en-US" sz="32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1A491039-A0CA-45C2-A7BA-019BCA0829EE}" type="parTrans" cxnId="{D1A8B04C-6BCD-41DE-A053-8878872FE2D4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C1B5820A-B407-4012-9521-463BD70F533E}" type="sibTrans" cxnId="{D1A8B04C-6BCD-41DE-A053-8878872FE2D4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366903A2-F06C-48E7-84B6-FFD32E177400}">
      <dgm:prSet phldrT="[文本]" custT="1"/>
      <dgm:spPr/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购买行为</a:t>
          </a:r>
          <a:endParaRPr lang="zh-CN" altLang="en-US" sz="32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32BE043A-4E14-4AFE-AAAB-6EF7D98B4C93}" type="parTrans" cxnId="{B35627D6-BB3A-4C72-A625-153EC166ADFB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7AA6CAEE-697F-4C6C-A412-0A1A7FEB84E8}" type="sibTrans" cxnId="{B35627D6-BB3A-4C72-A625-153EC166ADFB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CA8E6FCC-4974-4CEC-A322-9480A56C23E3}">
      <dgm:prSet phldrT="[文本]" custT="1"/>
      <dgm:spPr/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顾客类别</a:t>
          </a:r>
          <a:endParaRPr lang="zh-CN" altLang="en-US" sz="32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CCD29445-368D-4EF5-9C72-F2866123B1D9}" type="parTrans" cxnId="{13206858-6725-4E31-9C62-E83DF9525035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9BF2C879-8A0A-43CF-B0A2-BBA3851ECA27}" type="sibTrans" cxnId="{13206858-6725-4E31-9C62-E83DF9525035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0A8E7160-732F-4460-A586-72824FA33BC2}">
      <dgm:prSet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成长空间</a:t>
          </a:r>
          <a:endParaRPr lang="en-US" altLang="zh-CN" sz="3200" b="1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BB4012EF-51BC-4B19-94B6-4C30E1630189}" type="parTrans" cxnId="{4F1ADB2B-46E8-4966-84E2-651F6299852B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A60A0C60-B929-46DE-9606-6EAF264170A5}" type="sibTrans" cxnId="{4F1ADB2B-46E8-4966-84E2-651F6299852B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0E2F0616-28FD-4412-AE4A-DEA40AF5E476}">
      <dgm:prSet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市场性质</a:t>
          </a:r>
          <a:endParaRPr lang="en-US" altLang="zh-CN" sz="3200" b="1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44CE86F1-F471-4677-BEB4-4FC68003F8C7}" type="parTrans" cxnId="{8B6C8810-4CFA-4153-80B5-EBC00E617047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0FDFAAA4-2033-4FC2-A12D-B0F316174E14}" type="sibTrans" cxnId="{8B6C8810-4CFA-4153-80B5-EBC00E617047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83D88E75-F1F9-4409-B7E5-745DE7DD9EF9}">
      <dgm:prSet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成败标准</a:t>
          </a:r>
          <a:endParaRPr lang="en-US" altLang="zh-CN" sz="3200" b="1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DCC08019-B932-40DA-86E6-A7EF6FA7FBF7}" type="parTrans" cxnId="{8AEF7A1B-919C-4631-947C-4641712BE50A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2EB7DBBA-8D48-4323-BFFC-0B42C5660B6A}" type="sibTrans" cxnId="{8AEF7A1B-919C-4631-947C-4641712BE50A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F049BA8E-63DE-47B8-A88C-CDD9C189E07F}">
      <dgm:prSet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市场细分</a:t>
          </a:r>
          <a:endParaRPr lang="en-US" altLang="zh-CN" sz="3200" b="1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FA3F21F6-91AC-4CB6-9CDE-53141ED647E0}" type="parTrans" cxnId="{65760556-D098-4CC7-B90E-62243D9825AB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714FE4EB-FA1D-499A-9F51-4F218FE88412}" type="sibTrans" cxnId="{65760556-D098-4CC7-B90E-62243D9825AB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B9F267C5-AE54-4CF1-B5F0-376126472B09}">
      <dgm:prSet phldrT="[文本]" custT="1"/>
      <dgm:spPr/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购买角色</a:t>
          </a:r>
          <a:endParaRPr lang="zh-CN" altLang="en-US" sz="32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50627D97-BB1A-485A-9EB0-4EBEE8D89D6C}" type="parTrans" cxnId="{1587D5F9-F176-498E-A742-D1167541A064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EDC2DA0F-DFB1-45EC-BF22-BA60CAAE987E}" type="sibTrans" cxnId="{1587D5F9-F176-498E-A742-D1167541A064}">
      <dgm:prSet/>
      <dgm:spPr/>
      <dgm:t>
        <a:bodyPr/>
        <a:lstStyle/>
        <a:p>
          <a:pPr algn="ctr"/>
          <a:endParaRPr lang="zh-CN" altLang="en-US" b="1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090E0D23-FE1E-4F76-992E-6AEB791D5BBA}">
      <dgm:prSet phldrT="[文本]" custT="1"/>
      <dgm:spPr/>
      <dgm:t>
        <a:bodyPr/>
        <a:lstStyle/>
        <a:p>
          <a:pPr algn="ctr"/>
          <a:r>
            <a:rPr lang="zh-CN" altLang="en-US" sz="3200" b="1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购买过程</a:t>
          </a:r>
          <a:endParaRPr lang="zh-CN" altLang="en-US" sz="3200" b="1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ACF7F6B0-9703-4823-94BF-4AFFC2AC589B}" type="parTrans" cxnId="{BC2CC49A-46B2-4868-B21D-F1133CBA26D8}">
      <dgm:prSet/>
      <dgm:spPr/>
      <dgm:t>
        <a:bodyPr/>
        <a:lstStyle/>
        <a:p>
          <a:endParaRPr lang="zh-CN" altLang="en-US">
            <a:solidFill>
              <a:schemeClr val="tx2"/>
            </a:solidFill>
            <a:latin typeface="Hei"/>
            <a:ea typeface="Hei"/>
            <a:cs typeface="Hei"/>
          </a:endParaRPr>
        </a:p>
      </dgm:t>
    </dgm:pt>
    <dgm:pt modelId="{82F8172C-59D0-4085-8288-3AEC6C76FBD7}" type="sibTrans" cxnId="{BC2CC49A-46B2-4868-B21D-F1133CBA26D8}">
      <dgm:prSet/>
      <dgm:spPr/>
      <dgm:t>
        <a:bodyPr/>
        <a:lstStyle/>
        <a:p>
          <a:endParaRPr lang="zh-CN" altLang="en-US">
            <a:solidFill>
              <a:schemeClr val="tx2"/>
            </a:solidFill>
            <a:latin typeface="Hei"/>
            <a:ea typeface="Hei"/>
            <a:cs typeface="Hei"/>
          </a:endParaRPr>
        </a:p>
      </dgm:t>
    </dgm:pt>
    <dgm:pt modelId="{A6066782-D4D6-46D8-BE98-4D2C06097772}" type="pres">
      <dgm:prSet presAssocID="{1A475CF5-FA7C-43DA-9AAA-69FBE17E11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9EAD7D4-E40B-4E68-8335-FCF441235035}" type="pres">
      <dgm:prSet presAssocID="{A9B8DB96-7459-45A4-AA20-FFC4D5FFDA36}" presName="composite" presStyleCnt="0"/>
      <dgm:spPr/>
    </dgm:pt>
    <dgm:pt modelId="{CAC6A6D7-9EBE-4716-9BD8-98846806DC11}" type="pres">
      <dgm:prSet presAssocID="{A9B8DB96-7459-45A4-AA20-FFC4D5FFDA36}" presName="parTx" presStyleLbl="alignNode1" presStyleIdx="0" presStyleCnt="2" custScaleY="915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3F9C92-9FF9-42B6-96FA-D4B7564BF7BC}" type="pres">
      <dgm:prSet presAssocID="{A9B8DB96-7459-45A4-AA20-FFC4D5FFDA3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C868B91-3205-4335-828A-0FDED06EBF20}" type="pres">
      <dgm:prSet presAssocID="{DB1B749A-C9F6-4633-A6B6-DB3FF6A7FADC}" presName="space" presStyleCnt="0"/>
      <dgm:spPr/>
    </dgm:pt>
    <dgm:pt modelId="{B6540731-3A84-4D55-80EF-C50A2D7C1338}" type="pres">
      <dgm:prSet presAssocID="{7469E6E5-7E5B-4FEF-BDC2-84691D79BEB0}" presName="composite" presStyleCnt="0"/>
      <dgm:spPr/>
    </dgm:pt>
    <dgm:pt modelId="{80AFC2C9-3A23-4521-B3D0-21EB5766AAE0}" type="pres">
      <dgm:prSet presAssocID="{7469E6E5-7E5B-4FEF-BDC2-84691D79BEB0}" presName="parTx" presStyleLbl="alignNode1" presStyleIdx="1" presStyleCnt="2" custScaleY="915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96E6927-A4C4-47EC-B1B8-DE7791118520}" type="pres">
      <dgm:prSet presAssocID="{7469E6E5-7E5B-4FEF-BDC2-84691D79BEB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4EABC044-18AC-48B1-BE4D-DE64E0EB815C}" srcId="{1A475CF5-FA7C-43DA-9AAA-69FBE17E1120}" destId="{7469E6E5-7E5B-4FEF-BDC2-84691D79BEB0}" srcOrd="1" destOrd="0" parTransId="{14C5849D-7ADA-4AC2-85F4-F89CF7E2F5CB}" sibTransId="{B5DD4081-7B94-4323-92AE-56421F2F5E2B}"/>
    <dgm:cxn modelId="{751EE5F5-5B3F-2744-8644-486A71714424}" type="presOf" srcId="{F049BA8E-63DE-47B8-A88C-CDD9C189E07F}" destId="{B53F9C92-9FF9-42B6-96FA-D4B7564BF7BC}" srcOrd="0" destOrd="4" presId="urn:microsoft.com/office/officeart/2005/8/layout/hList1"/>
    <dgm:cxn modelId="{72BF3907-4DE7-5643-B138-642A351401A5}" type="presOf" srcId="{366903A2-F06C-48E7-84B6-FFD32E177400}" destId="{F96E6927-A4C4-47EC-B1B8-DE7791118520}" srcOrd="0" destOrd="1" presId="urn:microsoft.com/office/officeart/2005/8/layout/hList1"/>
    <dgm:cxn modelId="{AE33B992-1A62-DB44-AD72-CF51FE88CDE5}" type="presOf" srcId="{B9F267C5-AE54-4CF1-B5F0-376126472B09}" destId="{F96E6927-A4C4-47EC-B1B8-DE7791118520}" srcOrd="0" destOrd="3" presId="urn:microsoft.com/office/officeart/2005/8/layout/hList1"/>
    <dgm:cxn modelId="{25064142-97F3-9F43-8996-AD3AB0213682}" type="presOf" srcId="{C29E6367-9077-4CCC-A246-568DA13BC2B3}" destId="{F96E6927-A4C4-47EC-B1B8-DE7791118520}" srcOrd="0" destOrd="0" presId="urn:microsoft.com/office/officeart/2005/8/layout/hList1"/>
    <dgm:cxn modelId="{8FBD92D8-A471-4941-A1F5-B14396C8408A}" type="presOf" srcId="{090E0D23-FE1E-4F76-992E-6AEB791D5BBA}" destId="{F96E6927-A4C4-47EC-B1B8-DE7791118520}" srcOrd="0" destOrd="4" presId="urn:microsoft.com/office/officeart/2005/8/layout/hList1"/>
    <dgm:cxn modelId="{8B6C8810-4CFA-4153-80B5-EBC00E617047}" srcId="{A9B8DB96-7459-45A4-AA20-FFC4D5FFDA36}" destId="{0E2F0616-28FD-4412-AE4A-DEA40AF5E476}" srcOrd="2" destOrd="0" parTransId="{44CE86F1-F471-4677-BEB4-4FC68003F8C7}" sibTransId="{0FDFAAA4-2033-4FC2-A12D-B0F316174E14}"/>
    <dgm:cxn modelId="{7918E431-2B03-E947-B45E-FA32107E3ECA}" type="presOf" srcId="{83D88E75-F1F9-4409-B7E5-745DE7DD9EF9}" destId="{B53F9C92-9FF9-42B6-96FA-D4B7564BF7BC}" srcOrd="0" destOrd="3" presId="urn:microsoft.com/office/officeart/2005/8/layout/hList1"/>
    <dgm:cxn modelId="{D1A8B04C-6BCD-41DE-A053-8878872FE2D4}" srcId="{7469E6E5-7E5B-4FEF-BDC2-84691D79BEB0}" destId="{C29E6367-9077-4CCC-A246-568DA13BC2B3}" srcOrd="0" destOrd="0" parTransId="{1A491039-A0CA-45C2-A7BA-019BCA0829EE}" sibTransId="{C1B5820A-B407-4012-9521-463BD70F533E}"/>
    <dgm:cxn modelId="{D79D1447-B225-084E-9B65-AC813122AC96}" type="presOf" srcId="{0E2F0616-28FD-4412-AE4A-DEA40AF5E476}" destId="{B53F9C92-9FF9-42B6-96FA-D4B7564BF7BC}" srcOrd="0" destOrd="2" presId="urn:microsoft.com/office/officeart/2005/8/layout/hList1"/>
    <dgm:cxn modelId="{8AEF7A1B-919C-4631-947C-4641712BE50A}" srcId="{A9B8DB96-7459-45A4-AA20-FFC4D5FFDA36}" destId="{83D88E75-F1F9-4409-B7E5-745DE7DD9EF9}" srcOrd="3" destOrd="0" parTransId="{DCC08019-B932-40DA-86E6-A7EF6FA7FBF7}" sibTransId="{2EB7DBBA-8D48-4323-BFFC-0B42C5660B6A}"/>
    <dgm:cxn modelId="{4F1ADB2B-46E8-4966-84E2-651F6299852B}" srcId="{A9B8DB96-7459-45A4-AA20-FFC4D5FFDA36}" destId="{0A8E7160-732F-4460-A586-72824FA33BC2}" srcOrd="1" destOrd="0" parTransId="{BB4012EF-51BC-4B19-94B6-4C30E1630189}" sibTransId="{A60A0C60-B929-46DE-9606-6EAF264170A5}"/>
    <dgm:cxn modelId="{1587D5F9-F176-498E-A742-D1167541A064}" srcId="{7469E6E5-7E5B-4FEF-BDC2-84691D79BEB0}" destId="{B9F267C5-AE54-4CF1-B5F0-376126472B09}" srcOrd="3" destOrd="0" parTransId="{50627D97-BB1A-485A-9EB0-4EBEE8D89D6C}" sibTransId="{EDC2DA0F-DFB1-45EC-BF22-BA60CAAE987E}"/>
    <dgm:cxn modelId="{7719EE93-D237-BE46-9126-DE169E5908AD}" type="presOf" srcId="{A9B8DB96-7459-45A4-AA20-FFC4D5FFDA36}" destId="{CAC6A6D7-9EBE-4716-9BD8-98846806DC11}" srcOrd="0" destOrd="0" presId="urn:microsoft.com/office/officeart/2005/8/layout/hList1"/>
    <dgm:cxn modelId="{FC9398A5-348B-6A41-9487-D3B87E7F732C}" type="presOf" srcId="{7469E6E5-7E5B-4FEF-BDC2-84691D79BEB0}" destId="{80AFC2C9-3A23-4521-B3D0-21EB5766AAE0}" srcOrd="0" destOrd="0" presId="urn:microsoft.com/office/officeart/2005/8/layout/hList1"/>
    <dgm:cxn modelId="{BC2CC49A-46B2-4868-B21D-F1133CBA26D8}" srcId="{7469E6E5-7E5B-4FEF-BDC2-84691D79BEB0}" destId="{090E0D23-FE1E-4F76-992E-6AEB791D5BBA}" srcOrd="4" destOrd="0" parTransId="{ACF7F6B0-9703-4823-94BF-4AFFC2AC589B}" sibTransId="{82F8172C-59D0-4085-8288-3AEC6C76FBD7}"/>
    <dgm:cxn modelId="{1F5A2C58-04C1-9648-BD47-621658E01768}" type="presOf" srcId="{CA8E6FCC-4974-4CEC-A322-9480A56C23E3}" destId="{F96E6927-A4C4-47EC-B1B8-DE7791118520}" srcOrd="0" destOrd="2" presId="urn:microsoft.com/office/officeart/2005/8/layout/hList1"/>
    <dgm:cxn modelId="{027842A8-25A0-4646-BA30-5FECCBDDDB6C}" srcId="{1A475CF5-FA7C-43DA-9AAA-69FBE17E1120}" destId="{A9B8DB96-7459-45A4-AA20-FFC4D5FFDA36}" srcOrd="0" destOrd="0" parTransId="{FC2C8910-59F2-4B85-AB7C-E23DF30573B8}" sibTransId="{DB1B749A-C9F6-4633-A6B6-DB3FF6A7FADC}"/>
    <dgm:cxn modelId="{13206858-6725-4E31-9C62-E83DF9525035}" srcId="{7469E6E5-7E5B-4FEF-BDC2-84691D79BEB0}" destId="{CA8E6FCC-4974-4CEC-A322-9480A56C23E3}" srcOrd="2" destOrd="0" parTransId="{CCD29445-368D-4EF5-9C72-F2866123B1D9}" sibTransId="{9BF2C879-8A0A-43CF-B0A2-BBA3851ECA27}"/>
    <dgm:cxn modelId="{10166792-0E04-3D45-A4A0-BE8598EAAEDF}" type="presOf" srcId="{1A475CF5-FA7C-43DA-9AAA-69FBE17E1120}" destId="{A6066782-D4D6-46D8-BE98-4D2C06097772}" srcOrd="0" destOrd="0" presId="urn:microsoft.com/office/officeart/2005/8/layout/hList1"/>
    <dgm:cxn modelId="{C6CB457B-4785-1D46-A9E8-42491573D5F5}" type="presOf" srcId="{0A8E7160-732F-4460-A586-72824FA33BC2}" destId="{B53F9C92-9FF9-42B6-96FA-D4B7564BF7BC}" srcOrd="0" destOrd="1" presId="urn:microsoft.com/office/officeart/2005/8/layout/hList1"/>
    <dgm:cxn modelId="{5795F039-7AE0-A44A-95C6-178D4384E01B}" type="presOf" srcId="{A92C464F-34A7-4404-9687-3A362E52C974}" destId="{B53F9C92-9FF9-42B6-96FA-D4B7564BF7BC}" srcOrd="0" destOrd="0" presId="urn:microsoft.com/office/officeart/2005/8/layout/hList1"/>
    <dgm:cxn modelId="{1CE01202-5447-454A-9040-E6D505307095}" srcId="{A9B8DB96-7459-45A4-AA20-FFC4D5FFDA36}" destId="{A92C464F-34A7-4404-9687-3A362E52C974}" srcOrd="0" destOrd="0" parTransId="{9B361CB1-F788-47D9-9FCD-FAAC003BD950}" sibTransId="{7FC0E518-B873-4D03-8F10-82EBED070D56}"/>
    <dgm:cxn modelId="{B35627D6-BB3A-4C72-A625-153EC166ADFB}" srcId="{7469E6E5-7E5B-4FEF-BDC2-84691D79BEB0}" destId="{366903A2-F06C-48E7-84B6-FFD32E177400}" srcOrd="1" destOrd="0" parTransId="{32BE043A-4E14-4AFE-AAAB-6EF7D98B4C93}" sibTransId="{7AA6CAEE-697F-4C6C-A412-0A1A7FEB84E8}"/>
    <dgm:cxn modelId="{65760556-D098-4CC7-B90E-62243D9825AB}" srcId="{A9B8DB96-7459-45A4-AA20-FFC4D5FFDA36}" destId="{F049BA8E-63DE-47B8-A88C-CDD9C189E07F}" srcOrd="4" destOrd="0" parTransId="{FA3F21F6-91AC-4CB6-9CDE-53141ED647E0}" sibTransId="{714FE4EB-FA1D-499A-9F51-4F218FE88412}"/>
    <dgm:cxn modelId="{F014D5FB-9FE7-D142-873C-39B5230638FE}" type="presParOf" srcId="{A6066782-D4D6-46D8-BE98-4D2C06097772}" destId="{39EAD7D4-E40B-4E68-8335-FCF441235035}" srcOrd="0" destOrd="0" presId="urn:microsoft.com/office/officeart/2005/8/layout/hList1"/>
    <dgm:cxn modelId="{FD4EE69A-57BD-C64B-A040-01D1094E80CB}" type="presParOf" srcId="{39EAD7D4-E40B-4E68-8335-FCF441235035}" destId="{CAC6A6D7-9EBE-4716-9BD8-98846806DC11}" srcOrd="0" destOrd="0" presId="urn:microsoft.com/office/officeart/2005/8/layout/hList1"/>
    <dgm:cxn modelId="{1566FFE0-17D0-B64E-BDDE-AB1242D715B6}" type="presParOf" srcId="{39EAD7D4-E40B-4E68-8335-FCF441235035}" destId="{B53F9C92-9FF9-42B6-96FA-D4B7564BF7BC}" srcOrd="1" destOrd="0" presId="urn:microsoft.com/office/officeart/2005/8/layout/hList1"/>
    <dgm:cxn modelId="{CA9ED83C-23F9-A84F-BB99-D71BCDD52D64}" type="presParOf" srcId="{A6066782-D4D6-46D8-BE98-4D2C06097772}" destId="{CC868B91-3205-4335-828A-0FDED06EBF20}" srcOrd="1" destOrd="0" presId="urn:microsoft.com/office/officeart/2005/8/layout/hList1"/>
    <dgm:cxn modelId="{19F3A38B-A1B4-914D-BCC6-9C653D9668C7}" type="presParOf" srcId="{A6066782-D4D6-46D8-BE98-4D2C06097772}" destId="{B6540731-3A84-4D55-80EF-C50A2D7C1338}" srcOrd="2" destOrd="0" presId="urn:microsoft.com/office/officeart/2005/8/layout/hList1"/>
    <dgm:cxn modelId="{2A68DB4B-6113-FA40-ADD2-00B91E537D02}" type="presParOf" srcId="{B6540731-3A84-4D55-80EF-C50A2D7C1338}" destId="{80AFC2C9-3A23-4521-B3D0-21EB5766AAE0}" srcOrd="0" destOrd="0" presId="urn:microsoft.com/office/officeart/2005/8/layout/hList1"/>
    <dgm:cxn modelId="{12DDCDAF-633B-7D4A-8B58-1202B29484A4}" type="presParOf" srcId="{B6540731-3A84-4D55-80EF-C50A2D7C1338}" destId="{F96E6927-A4C4-47EC-B1B8-DE779111852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1A475CF5-FA7C-43DA-9AAA-69FBE17E1120}" type="doc">
      <dgm:prSet loTypeId="urn:microsoft.com/office/officeart/2005/8/layout/hList1" loCatId="list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zh-CN" altLang="en-US"/>
        </a:p>
      </dgm:t>
    </dgm:pt>
    <dgm:pt modelId="{A9B8DB96-7459-45A4-AA20-FFC4D5FFDA36}">
      <dgm:prSet phldrT="[文本]" custT="1"/>
      <dgm:spPr/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rPr>
            <a:t>产品分析</a:t>
          </a:r>
          <a:endParaRPr lang="zh-CN" altLang="en-US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FC2C8910-59F2-4B85-AB7C-E23DF30573B8}" type="parTrans" cxnId="{027842A8-25A0-4646-BA30-5FECCBDDDB6C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DB1B749A-C9F6-4633-A6B6-DB3FF6A7FADC}" type="sibTrans" cxnId="{027842A8-25A0-4646-BA30-5FECCBDDDB6C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A92C464F-34A7-4404-9687-3A362E52C974}">
      <dgm:prSet phldrT="[文本]" custT="1"/>
      <dgm:spPr/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产品功能分析</a:t>
          </a:r>
          <a:endParaRPr lang="zh-CN" altLang="en-US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9B361CB1-F788-47D9-9FCD-FAAC003BD950}" type="parTrans" cxnId="{1CE01202-5447-454A-9040-E6D505307095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7FC0E518-B873-4D03-8F10-82EBED070D56}" type="sibTrans" cxnId="{1CE01202-5447-454A-9040-E6D505307095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7469E6E5-7E5B-4FEF-BDC2-84691D79BEB0}">
      <dgm:prSet phldrT="[文本]" custT="1"/>
      <dgm:spPr>
        <a:solidFill>
          <a:schemeClr val="tx2">
            <a:lumMod val="60000"/>
            <a:lumOff val="4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rPr>
            <a:t>竞争分析</a:t>
          </a:r>
          <a:endParaRPr lang="zh-CN" altLang="en-US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14C5849D-7ADA-4AC2-85F4-F89CF7E2F5CB}" type="parTrans" cxnId="{4EABC044-18AC-48B1-BE4D-DE64E0EB815C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B5DD4081-7B94-4323-92AE-56421F2F5E2B}" type="sibTrans" cxnId="{4EABC044-18AC-48B1-BE4D-DE64E0EB815C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C29E6367-9077-4CCC-A246-568DA13BC2B3}">
      <dgm:prSet phldrT="[文本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竞争者的数量</a:t>
          </a:r>
          <a:endParaRPr lang="zh-CN" altLang="en-US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1A491039-A0CA-45C2-A7BA-019BCA0829EE}" type="parTrans" cxnId="{D1A8B04C-6BCD-41DE-A053-8878872FE2D4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C1B5820A-B407-4012-9521-463BD70F533E}" type="sibTrans" cxnId="{D1A8B04C-6BCD-41DE-A053-8878872FE2D4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0A8E7160-732F-4460-A586-72824FA33BC2}">
      <dgm:prSet custT="1"/>
      <dgm:spPr/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产品生命周期</a:t>
          </a:r>
          <a:endParaRPr lang="en-US" altLang="zh-CN" sz="32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BB4012EF-51BC-4B19-94B6-4C30E1630189}" type="parTrans" cxnId="{4F1ADB2B-46E8-4966-84E2-651F6299852B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A60A0C60-B929-46DE-9606-6EAF264170A5}" type="sibTrans" cxnId="{4F1ADB2B-46E8-4966-84E2-651F6299852B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0E2F0616-28FD-4412-AE4A-DEA40AF5E476}">
      <dgm:prSet custT="1"/>
      <dgm:spPr/>
      <dgm:t>
        <a:bodyPr/>
        <a:lstStyle/>
        <a:p>
          <a:pPr algn="ctr"/>
          <a:endParaRPr lang="en-US" altLang="zh-CN" sz="32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44CE86F1-F471-4677-BEB4-4FC68003F8C7}" type="parTrans" cxnId="{8B6C8810-4CFA-4153-80B5-EBC00E617047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0FDFAAA4-2033-4FC2-A12D-B0F316174E14}" type="sibTrans" cxnId="{8B6C8810-4CFA-4153-80B5-EBC00E617047}">
      <dgm:prSet/>
      <dgm:spPr/>
      <dgm:t>
        <a:bodyPr/>
        <a:lstStyle/>
        <a:p>
          <a:pPr algn="ctr"/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gm:t>
    </dgm:pt>
    <dgm:pt modelId="{B4F21D0D-5E63-41E2-BE8E-29F4997373BA}">
      <dgm:prSet phldrT="[文本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产品的异同性</a:t>
          </a:r>
          <a:endParaRPr lang="zh-CN" altLang="en-US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34226D3F-8463-4489-9AAF-9A3C92F0F728}" type="parTrans" cxnId="{4C43D213-2D6E-40CD-8300-6AC3C3C31C1D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B80B69C9-6114-4AE7-AE82-1B74A1EEC3E6}" type="sibTrans" cxnId="{4C43D213-2D6E-40CD-8300-6AC3C3C31C1D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309E2529-B81D-449A-9FA9-16E58DA83F04}">
      <dgm:prSet phldrT="[文本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细分市场分析</a:t>
          </a:r>
          <a:endParaRPr lang="zh-CN" altLang="en-US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05ED8987-A233-403C-B186-DCE802C087B4}" type="parTrans" cxnId="{00047BFF-28B2-4390-AB02-5A31153F9F99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8FA64737-B972-4307-B58D-BE37AFAF862D}" type="sibTrans" cxnId="{00047BFF-28B2-4390-AB02-5A31153F9F99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20809466-CE6C-44A2-8954-0557088E0003}">
      <dgm:prSet phldrT="[文本]" custT="1"/>
      <dgm:spPr>
        <a:solidFill>
          <a:schemeClr val="accent1">
            <a:lumMod val="40000"/>
            <a:lumOff val="60000"/>
            <a:alpha val="90000"/>
          </a:schemeClr>
        </a:solidFill>
      </dgm:spPr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关键制胜因素</a:t>
          </a:r>
          <a:endParaRPr lang="zh-CN" altLang="en-US" sz="32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A917BF25-0F38-417E-8D38-1FBB282151ED}" type="parTrans" cxnId="{2A188BE6-8396-49FF-9316-57EAACE1114B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B158CA8D-7891-4DDF-A440-F67A97B6D1C2}" type="sibTrans" cxnId="{2A188BE6-8396-49FF-9316-57EAACE1114B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ACBD6A47-29B9-4267-9464-91AAB345FEBC}">
      <dgm:prSet custT="1"/>
      <dgm:spPr/>
      <dgm:t>
        <a:bodyPr/>
        <a:lstStyle/>
        <a:p>
          <a:pPr algn="ctr"/>
          <a:r>
            <a:rPr lang="zh-CN" altLang="en-US" sz="3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产品组合分析</a:t>
          </a:r>
          <a:endParaRPr lang="en-US" altLang="zh-CN" sz="3200" b="1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gm:t>
    </dgm:pt>
    <dgm:pt modelId="{B9B2197E-A080-457A-B775-9DBDD3C02916}" type="parTrans" cxnId="{B6F70F59-E1E5-4540-9848-55703C3FBB51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9C92D471-755B-4323-BBF4-542556908739}" type="sibTrans" cxnId="{B6F70F59-E1E5-4540-9848-55703C3FBB51}">
      <dgm:prSet/>
      <dgm:spPr/>
      <dgm:t>
        <a:bodyPr/>
        <a:lstStyle/>
        <a:p>
          <a:endParaRPr lang="zh-CN" altLang="en-US">
            <a:latin typeface="Hei"/>
            <a:ea typeface="Hei"/>
            <a:cs typeface="Hei"/>
          </a:endParaRPr>
        </a:p>
      </dgm:t>
    </dgm:pt>
    <dgm:pt modelId="{A6066782-D4D6-46D8-BE98-4D2C06097772}" type="pres">
      <dgm:prSet presAssocID="{1A475CF5-FA7C-43DA-9AAA-69FBE17E1120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39EAD7D4-E40B-4E68-8335-FCF441235035}" type="pres">
      <dgm:prSet presAssocID="{A9B8DB96-7459-45A4-AA20-FFC4D5FFDA36}" presName="composite" presStyleCnt="0"/>
      <dgm:spPr/>
    </dgm:pt>
    <dgm:pt modelId="{CAC6A6D7-9EBE-4716-9BD8-98846806DC11}" type="pres">
      <dgm:prSet presAssocID="{A9B8DB96-7459-45A4-AA20-FFC4D5FFDA36}" presName="parTx" presStyleLbl="alignNode1" presStyleIdx="0" presStyleCnt="2" custScaleY="9154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53F9C92-9FF9-42B6-96FA-D4B7564BF7BC}" type="pres">
      <dgm:prSet presAssocID="{A9B8DB96-7459-45A4-AA20-FFC4D5FFDA36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C868B91-3205-4335-828A-0FDED06EBF20}" type="pres">
      <dgm:prSet presAssocID="{DB1B749A-C9F6-4633-A6B6-DB3FF6A7FADC}" presName="space" presStyleCnt="0"/>
      <dgm:spPr/>
    </dgm:pt>
    <dgm:pt modelId="{B6540731-3A84-4D55-80EF-C50A2D7C1338}" type="pres">
      <dgm:prSet presAssocID="{7469E6E5-7E5B-4FEF-BDC2-84691D79BEB0}" presName="composite" presStyleCnt="0"/>
      <dgm:spPr/>
    </dgm:pt>
    <dgm:pt modelId="{80AFC2C9-3A23-4521-B3D0-21EB5766AAE0}" type="pres">
      <dgm:prSet presAssocID="{7469E6E5-7E5B-4FEF-BDC2-84691D79BEB0}" presName="parTx" presStyleLbl="alignNode1" presStyleIdx="1" presStyleCnt="2" custScaleY="91543" custLinFactNeighborY="294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F96E6927-A4C4-47EC-B1B8-DE7791118520}" type="pres">
      <dgm:prSet presAssocID="{7469E6E5-7E5B-4FEF-BDC2-84691D79BEB0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8E67259A-9F36-8141-B130-30D490DF6907}" type="presOf" srcId="{B4F21D0D-5E63-41E2-BE8E-29F4997373BA}" destId="{F96E6927-A4C4-47EC-B1B8-DE7791118520}" srcOrd="0" destOrd="1" presId="urn:microsoft.com/office/officeart/2005/8/layout/hList1"/>
    <dgm:cxn modelId="{A2AB70EB-996A-9143-AC43-FE13120EBA92}" type="presOf" srcId="{20809466-CE6C-44A2-8954-0557088E0003}" destId="{F96E6927-A4C4-47EC-B1B8-DE7791118520}" srcOrd="0" destOrd="3" presId="urn:microsoft.com/office/officeart/2005/8/layout/hList1"/>
    <dgm:cxn modelId="{BE840FF9-0BF3-D446-B0E7-3048E8413F15}" type="presOf" srcId="{A92C464F-34A7-4404-9687-3A362E52C974}" destId="{B53F9C92-9FF9-42B6-96FA-D4B7564BF7BC}" srcOrd="0" destOrd="0" presId="urn:microsoft.com/office/officeart/2005/8/layout/hList1"/>
    <dgm:cxn modelId="{4EABC044-18AC-48B1-BE4D-DE64E0EB815C}" srcId="{1A475CF5-FA7C-43DA-9AAA-69FBE17E1120}" destId="{7469E6E5-7E5B-4FEF-BDC2-84691D79BEB0}" srcOrd="1" destOrd="0" parTransId="{14C5849D-7ADA-4AC2-85F4-F89CF7E2F5CB}" sibTransId="{B5DD4081-7B94-4323-92AE-56421F2F5E2B}"/>
    <dgm:cxn modelId="{503EFD57-70C1-C445-8207-FEEC423A0035}" type="presOf" srcId="{C29E6367-9077-4CCC-A246-568DA13BC2B3}" destId="{F96E6927-A4C4-47EC-B1B8-DE7791118520}" srcOrd="0" destOrd="0" presId="urn:microsoft.com/office/officeart/2005/8/layout/hList1"/>
    <dgm:cxn modelId="{8B6C8810-4CFA-4153-80B5-EBC00E617047}" srcId="{A9B8DB96-7459-45A4-AA20-FFC4D5FFDA36}" destId="{0E2F0616-28FD-4412-AE4A-DEA40AF5E476}" srcOrd="3" destOrd="0" parTransId="{44CE86F1-F471-4677-BEB4-4FC68003F8C7}" sibTransId="{0FDFAAA4-2033-4FC2-A12D-B0F316174E14}"/>
    <dgm:cxn modelId="{2A188BE6-8396-49FF-9316-57EAACE1114B}" srcId="{7469E6E5-7E5B-4FEF-BDC2-84691D79BEB0}" destId="{20809466-CE6C-44A2-8954-0557088E0003}" srcOrd="3" destOrd="0" parTransId="{A917BF25-0F38-417E-8D38-1FBB282151ED}" sibTransId="{B158CA8D-7891-4DDF-A440-F67A97B6D1C2}"/>
    <dgm:cxn modelId="{D1A8B04C-6BCD-41DE-A053-8878872FE2D4}" srcId="{7469E6E5-7E5B-4FEF-BDC2-84691D79BEB0}" destId="{C29E6367-9077-4CCC-A246-568DA13BC2B3}" srcOrd="0" destOrd="0" parTransId="{1A491039-A0CA-45C2-A7BA-019BCA0829EE}" sibTransId="{C1B5820A-B407-4012-9521-463BD70F533E}"/>
    <dgm:cxn modelId="{C85493F0-09CC-F046-881E-D463AD65EC20}" type="presOf" srcId="{7469E6E5-7E5B-4FEF-BDC2-84691D79BEB0}" destId="{80AFC2C9-3A23-4521-B3D0-21EB5766AAE0}" srcOrd="0" destOrd="0" presId="urn:microsoft.com/office/officeart/2005/8/layout/hList1"/>
    <dgm:cxn modelId="{96EE6551-8E41-9845-B6ED-F080D992E4EC}" type="presOf" srcId="{1A475CF5-FA7C-43DA-9AAA-69FBE17E1120}" destId="{A6066782-D4D6-46D8-BE98-4D2C06097772}" srcOrd="0" destOrd="0" presId="urn:microsoft.com/office/officeart/2005/8/layout/hList1"/>
    <dgm:cxn modelId="{AF3B6D44-89E0-2D4F-8845-D1C2C5371BA4}" type="presOf" srcId="{ACBD6A47-29B9-4267-9464-91AAB345FEBC}" destId="{B53F9C92-9FF9-42B6-96FA-D4B7564BF7BC}" srcOrd="0" destOrd="2" presId="urn:microsoft.com/office/officeart/2005/8/layout/hList1"/>
    <dgm:cxn modelId="{B6F70F59-E1E5-4540-9848-55703C3FBB51}" srcId="{A9B8DB96-7459-45A4-AA20-FFC4D5FFDA36}" destId="{ACBD6A47-29B9-4267-9464-91AAB345FEBC}" srcOrd="2" destOrd="0" parTransId="{B9B2197E-A080-457A-B775-9DBDD3C02916}" sibTransId="{9C92D471-755B-4323-BBF4-542556908739}"/>
    <dgm:cxn modelId="{4F1ADB2B-46E8-4966-84E2-651F6299852B}" srcId="{A9B8DB96-7459-45A4-AA20-FFC4D5FFDA36}" destId="{0A8E7160-732F-4460-A586-72824FA33BC2}" srcOrd="1" destOrd="0" parTransId="{BB4012EF-51BC-4B19-94B6-4C30E1630189}" sibTransId="{A60A0C60-B929-46DE-9606-6EAF264170A5}"/>
    <dgm:cxn modelId="{00047BFF-28B2-4390-AB02-5A31153F9F99}" srcId="{7469E6E5-7E5B-4FEF-BDC2-84691D79BEB0}" destId="{309E2529-B81D-449A-9FA9-16E58DA83F04}" srcOrd="2" destOrd="0" parTransId="{05ED8987-A233-403C-B186-DCE802C087B4}" sibTransId="{8FA64737-B972-4307-B58D-BE37AFAF862D}"/>
    <dgm:cxn modelId="{027842A8-25A0-4646-BA30-5FECCBDDDB6C}" srcId="{1A475CF5-FA7C-43DA-9AAA-69FBE17E1120}" destId="{A9B8DB96-7459-45A4-AA20-FFC4D5FFDA36}" srcOrd="0" destOrd="0" parTransId="{FC2C8910-59F2-4B85-AB7C-E23DF30573B8}" sibTransId="{DB1B749A-C9F6-4633-A6B6-DB3FF6A7FADC}"/>
    <dgm:cxn modelId="{2E9DB6DB-B139-974D-9063-7376C0E2DFAC}" type="presOf" srcId="{0E2F0616-28FD-4412-AE4A-DEA40AF5E476}" destId="{B53F9C92-9FF9-42B6-96FA-D4B7564BF7BC}" srcOrd="0" destOrd="3" presId="urn:microsoft.com/office/officeart/2005/8/layout/hList1"/>
    <dgm:cxn modelId="{4C43D213-2D6E-40CD-8300-6AC3C3C31C1D}" srcId="{7469E6E5-7E5B-4FEF-BDC2-84691D79BEB0}" destId="{B4F21D0D-5E63-41E2-BE8E-29F4997373BA}" srcOrd="1" destOrd="0" parTransId="{34226D3F-8463-4489-9AAF-9A3C92F0F728}" sibTransId="{B80B69C9-6114-4AE7-AE82-1B74A1EEC3E6}"/>
    <dgm:cxn modelId="{1CE01202-5447-454A-9040-E6D505307095}" srcId="{A9B8DB96-7459-45A4-AA20-FFC4D5FFDA36}" destId="{A92C464F-34A7-4404-9687-3A362E52C974}" srcOrd="0" destOrd="0" parTransId="{9B361CB1-F788-47D9-9FCD-FAAC003BD950}" sibTransId="{7FC0E518-B873-4D03-8F10-82EBED070D56}"/>
    <dgm:cxn modelId="{CECE60EC-BF9A-F240-B277-0D320E7DCE7A}" type="presOf" srcId="{A9B8DB96-7459-45A4-AA20-FFC4D5FFDA36}" destId="{CAC6A6D7-9EBE-4716-9BD8-98846806DC11}" srcOrd="0" destOrd="0" presId="urn:microsoft.com/office/officeart/2005/8/layout/hList1"/>
    <dgm:cxn modelId="{91A64E2D-DBD6-3B46-A221-3F9F4D650F17}" type="presOf" srcId="{0A8E7160-732F-4460-A586-72824FA33BC2}" destId="{B53F9C92-9FF9-42B6-96FA-D4B7564BF7BC}" srcOrd="0" destOrd="1" presId="urn:microsoft.com/office/officeart/2005/8/layout/hList1"/>
    <dgm:cxn modelId="{1728A203-4426-6246-B52F-D0408D1EF4B7}" type="presOf" srcId="{309E2529-B81D-449A-9FA9-16E58DA83F04}" destId="{F96E6927-A4C4-47EC-B1B8-DE7791118520}" srcOrd="0" destOrd="2" presId="urn:microsoft.com/office/officeart/2005/8/layout/hList1"/>
    <dgm:cxn modelId="{1F144B55-010A-F845-B49A-BEF0ACE14CF3}" type="presParOf" srcId="{A6066782-D4D6-46D8-BE98-4D2C06097772}" destId="{39EAD7D4-E40B-4E68-8335-FCF441235035}" srcOrd="0" destOrd="0" presId="urn:microsoft.com/office/officeart/2005/8/layout/hList1"/>
    <dgm:cxn modelId="{EAA1ECD7-9AAC-0343-9C7B-25A3145868DC}" type="presParOf" srcId="{39EAD7D4-E40B-4E68-8335-FCF441235035}" destId="{CAC6A6D7-9EBE-4716-9BD8-98846806DC11}" srcOrd="0" destOrd="0" presId="urn:microsoft.com/office/officeart/2005/8/layout/hList1"/>
    <dgm:cxn modelId="{810F50BD-31FA-D04B-8D4C-E097A630130E}" type="presParOf" srcId="{39EAD7D4-E40B-4E68-8335-FCF441235035}" destId="{B53F9C92-9FF9-42B6-96FA-D4B7564BF7BC}" srcOrd="1" destOrd="0" presId="urn:microsoft.com/office/officeart/2005/8/layout/hList1"/>
    <dgm:cxn modelId="{CD7523AB-B851-F140-90BB-2418FE403074}" type="presParOf" srcId="{A6066782-D4D6-46D8-BE98-4D2C06097772}" destId="{CC868B91-3205-4335-828A-0FDED06EBF20}" srcOrd="1" destOrd="0" presId="urn:microsoft.com/office/officeart/2005/8/layout/hList1"/>
    <dgm:cxn modelId="{BFED2C44-D52F-D14E-AD09-CF78042680EF}" type="presParOf" srcId="{A6066782-D4D6-46D8-BE98-4D2C06097772}" destId="{B6540731-3A84-4D55-80EF-C50A2D7C1338}" srcOrd="2" destOrd="0" presId="urn:microsoft.com/office/officeart/2005/8/layout/hList1"/>
    <dgm:cxn modelId="{22A89C61-5134-344E-82E6-6D8C994F45E3}" type="presParOf" srcId="{B6540731-3A84-4D55-80EF-C50A2D7C1338}" destId="{80AFC2C9-3A23-4521-B3D0-21EB5766AAE0}" srcOrd="0" destOrd="0" presId="urn:microsoft.com/office/officeart/2005/8/layout/hList1"/>
    <dgm:cxn modelId="{6E198964-6CB3-0F40-95CB-96DCB8C0538B}" type="presParOf" srcId="{B6540731-3A84-4D55-80EF-C50A2D7C1338}" destId="{F96E6927-A4C4-47EC-B1B8-DE7791118520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460FE1C0-80E1-4CA7-85EE-2B6B896BCB3E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36914A68-7CA9-4A09-ADE2-8AF0F3F1926A}">
      <dgm:prSet phldrT="[文本]" custT="1"/>
      <dgm:spPr/>
      <dgm:t>
        <a:bodyPr/>
        <a:lstStyle/>
        <a:p>
          <a:r>
            <a:rPr lang="zh-CN" alt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资产负债表</a:t>
          </a:r>
          <a:endParaRPr lang="zh-CN" altLang="en-US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B334D290-9B2D-46EA-B6BA-56BCFAFC8588}" type="parTrans" cxnId="{1C1F4C3C-FC3A-4440-8C36-13E75116AA31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9A511CC3-6385-4177-96B3-70F9CF342849}" type="sibTrans" cxnId="{1C1F4C3C-FC3A-4440-8C36-13E75116AA31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690C2CE8-D312-402A-9F6C-B7550946ECD3}">
      <dgm:prSet phldrT="[文本]" custT="1"/>
      <dgm:spPr/>
      <dgm:t>
        <a:bodyPr/>
        <a:lstStyle/>
        <a:p>
          <a:r>
            <a:rPr lang="zh-CN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钱从哪来</a:t>
          </a:r>
          <a:endParaRPr lang="zh-CN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28D08223-BFF9-4237-BEC3-B7416ACB56E5}" type="parTrans" cxnId="{F176479F-633D-41B2-9C33-D2CB7C0300AC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5CF3658B-0EF8-4F26-9E6A-538B17960E6A}" type="sibTrans" cxnId="{F176479F-633D-41B2-9C33-D2CB7C0300AC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8003754B-8320-4B14-91A5-2669FA7706B9}">
      <dgm:prSet phldrT="[文本]" custT="1"/>
      <dgm:spPr/>
      <dgm:t>
        <a:bodyPr/>
        <a:lstStyle/>
        <a:p>
          <a:r>
            <a:rPr lang="zh-CN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钱往哪去</a:t>
          </a:r>
          <a:endParaRPr lang="zh-CN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37CCDA48-EBB5-409E-BB22-C37ED49D5136}" type="parTrans" cxnId="{E992CA20-1E2F-46CE-A5A1-28FB8EF57602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81BD3F94-26A0-4A91-A60F-079F7338A5D2}" type="sibTrans" cxnId="{E992CA20-1E2F-46CE-A5A1-28FB8EF57602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B163A5FB-4112-4924-9187-E2F13BAE2043}">
      <dgm:prSet phldrT="[文本]" custT="1"/>
      <dgm:spPr>
        <a:solidFill>
          <a:srgbClr val="FFC000"/>
        </a:solidFill>
      </dgm:spPr>
      <dgm:t>
        <a:bodyPr/>
        <a:lstStyle/>
        <a:p>
          <a:r>
            <a:rPr lang="zh-CN" alt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利润表</a:t>
          </a:r>
          <a:endParaRPr lang="zh-CN" altLang="en-US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47AFE37A-6B1E-42A0-A5E7-341560DE5EBD}" type="parTrans" cxnId="{7D5AC51C-1F53-4712-9064-0A498E8CAFF5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7B255965-5A5B-4DE8-AD27-3684C2E060B4}" type="sibTrans" cxnId="{7D5AC51C-1F53-4712-9064-0A498E8CAFF5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98E23B7D-01C8-414F-86BE-9108EEB3A735}">
      <dgm:prSet phldrT="[文本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zh-CN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成本的结构</a:t>
          </a:r>
          <a:endParaRPr lang="zh-CN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16E45784-1E09-464F-AD7D-879BBD8DD1F4}" type="parTrans" cxnId="{BA2EE614-04DE-48CF-B1B2-559F7E360B6B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6381BA02-49B1-4F47-A616-54FDC6A97D69}" type="sibTrans" cxnId="{BA2EE614-04DE-48CF-B1B2-559F7E360B6B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86B6C778-1A15-427A-9C71-6EBF27F89627}">
      <dgm:prSet phldrT="[文本]" custT="1"/>
      <dgm:spPr>
        <a:solidFill>
          <a:srgbClr val="FFFF00">
            <a:alpha val="90000"/>
          </a:srgbClr>
        </a:solidFill>
      </dgm:spPr>
      <dgm:t>
        <a:bodyPr/>
        <a:lstStyle/>
        <a:p>
          <a:r>
            <a:rPr lang="zh-CN" altLang="en-US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利润的本质</a:t>
          </a:r>
          <a:endParaRPr lang="zh-CN" altLang="en-US" sz="28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BEF26F73-F8A4-43D9-8A74-DE9F4FF4FA13}" type="parTrans" cxnId="{B47D865C-F05D-49C0-B93E-64CE2CC02C31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F94ACB4C-1A39-4512-BA93-4C1BC84E9D99}" type="sibTrans" cxnId="{B47D865C-F05D-49C0-B93E-64CE2CC02C31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7EE8036E-03F7-4A45-9E25-9D445BAADB48}">
      <dgm:prSet phldrT="[文本]" custT="1"/>
      <dgm:spPr>
        <a:solidFill>
          <a:schemeClr val="accent4">
            <a:lumMod val="75000"/>
          </a:schemeClr>
        </a:solidFill>
      </dgm:spPr>
      <dgm:t>
        <a:bodyPr/>
        <a:lstStyle/>
        <a:p>
          <a:r>
            <a:rPr lang="zh-CN" altLang="en-US" sz="3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现金流量表</a:t>
          </a:r>
          <a:endParaRPr lang="zh-CN" altLang="en-US" sz="36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63859F1D-3E99-4AC0-B40B-41B7490CFD0D}" type="parTrans" cxnId="{5DB8BAD4-C24D-41BC-8CDA-EDB98CBE6CAF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0235A3CA-525A-4A5D-A475-72353E951D4C}" type="sibTrans" cxnId="{5DB8BAD4-C24D-41BC-8CDA-EDB98CBE6CAF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E955E2D1-E546-4800-9874-192239BEA4F3}">
      <dgm:prSet phldrT="[文本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经营活动带来的现金变化</a:t>
          </a:r>
          <a:endParaRPr lang="zh-CN" alt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5585F1EC-A793-4A97-B518-F84F07FFAA09}" type="parTrans" cxnId="{AE6DA3AA-F7D5-42DA-B245-39E6A8C28FA6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40935AED-98C4-44FD-ABC3-E00004D6F66E}" type="sibTrans" cxnId="{AE6DA3AA-F7D5-42DA-B245-39E6A8C28FA6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8C91CF7A-82AF-4D26-92C5-83A516A5B04D}">
      <dgm:prSet phldrT="[文本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投资活动带来的现金变化</a:t>
          </a:r>
          <a:endParaRPr lang="zh-CN" alt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9C6EBEA3-3A02-4EE5-9EE5-230A89DA9115}" type="parTrans" cxnId="{E85AA054-4D49-487A-83F3-FD982CBC32F8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4B5F6A1F-E879-4682-B97B-73EFFC970651}" type="sibTrans" cxnId="{E85AA054-4D49-487A-83F3-FD982CBC32F8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3B9DCB8D-E339-4EE9-8AA7-279B685ED72E}">
      <dgm:prSet phldrT="[文本]" custT="1"/>
      <dgm:spPr>
        <a:solidFill>
          <a:schemeClr val="accent4">
            <a:lumMod val="20000"/>
            <a:lumOff val="80000"/>
            <a:alpha val="90000"/>
          </a:schemeClr>
        </a:solidFill>
      </dgm:spPr>
      <dgm:t>
        <a:bodyPr/>
        <a:lstStyle/>
        <a:p>
          <a:r>
            <a:rPr lang="zh-CN" alt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筹资活动带来的现金变化</a:t>
          </a:r>
          <a:endParaRPr lang="zh-CN" altLang="en-US" sz="24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A1EF3185-470C-4EF8-AD2F-0730FA234EC0}" type="parTrans" cxnId="{7950FDA1-AFE3-40FE-887B-F7CD3640BFBB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5F1A4D56-387F-414E-80B4-3C45ACED540E}" type="sibTrans" cxnId="{7950FDA1-AFE3-40FE-887B-F7CD3640BFBB}">
      <dgm:prSet/>
      <dgm:spPr/>
      <dgm:t>
        <a:bodyPr/>
        <a:lstStyle/>
        <a:p>
          <a:endParaRPr lang="zh-CN" altLang="en-US" b="1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A2B7C81F-2C04-4453-B9A1-3CFB47E165FF}" type="pres">
      <dgm:prSet presAssocID="{460FE1C0-80E1-4CA7-85EE-2B6B896BCB3E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9B1BF131-2957-44AB-B27A-15E62D5D21E1}" type="pres">
      <dgm:prSet presAssocID="{36914A68-7CA9-4A09-ADE2-8AF0F3F1926A}" presName="linNode" presStyleCnt="0"/>
      <dgm:spPr/>
    </dgm:pt>
    <dgm:pt modelId="{81BDE5DA-2A15-42B9-A89D-DFFB2AB1633B}" type="pres">
      <dgm:prSet presAssocID="{36914A68-7CA9-4A09-ADE2-8AF0F3F1926A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A438265C-4290-451F-A908-146F57720CC1}" type="pres">
      <dgm:prSet presAssocID="{36914A68-7CA9-4A09-ADE2-8AF0F3F1926A}" presName="descendantText" presStyleLbl="alignAccFollowNode1" presStyleIdx="0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5E771965-8B40-4AF8-9DF3-CAC6BC01FC08}" type="pres">
      <dgm:prSet presAssocID="{9A511CC3-6385-4177-96B3-70F9CF342849}" presName="sp" presStyleCnt="0"/>
      <dgm:spPr/>
    </dgm:pt>
    <dgm:pt modelId="{DF5DAF0D-306A-4FA7-8419-D5CE6A191801}" type="pres">
      <dgm:prSet presAssocID="{B163A5FB-4112-4924-9187-E2F13BAE2043}" presName="linNode" presStyleCnt="0"/>
      <dgm:spPr/>
    </dgm:pt>
    <dgm:pt modelId="{7576BFED-A876-4886-B33C-791722E5132E}" type="pres">
      <dgm:prSet presAssocID="{B163A5FB-4112-4924-9187-E2F13BAE2043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6CAD3F-2D12-48B6-8338-0DAAEA476D7A}" type="pres">
      <dgm:prSet presAssocID="{B163A5FB-4112-4924-9187-E2F13BAE2043}" presName="descendantText" presStyleLbl="alignAccFollowNode1" presStyleIdx="1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25B9BF91-F1CC-4157-BA0A-DF1AF2A3F9E0}" type="pres">
      <dgm:prSet presAssocID="{7B255965-5A5B-4DE8-AD27-3684C2E060B4}" presName="sp" presStyleCnt="0"/>
      <dgm:spPr/>
    </dgm:pt>
    <dgm:pt modelId="{110AC45A-0260-4F53-93E8-8829C545F31E}" type="pres">
      <dgm:prSet presAssocID="{7EE8036E-03F7-4A45-9E25-9D445BAADB48}" presName="linNode" presStyleCnt="0"/>
      <dgm:spPr/>
    </dgm:pt>
    <dgm:pt modelId="{0A1C1551-8FCE-4553-B7D8-756314023B2A}" type="pres">
      <dgm:prSet presAssocID="{7EE8036E-03F7-4A45-9E25-9D445BAADB48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B406531-DF32-4071-8A5D-6EFDC8156599}" type="pres">
      <dgm:prSet presAssocID="{7EE8036E-03F7-4A45-9E25-9D445BAADB48}" presName="descendantText" presStyleLbl="alignAccFollowNode1" presStyleIdx="2" presStyleCnt="3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39A248C3-765C-A240-8CC1-6660C168DE8C}" type="presOf" srcId="{86B6C778-1A15-427A-9C71-6EBF27F89627}" destId="{1D6CAD3F-2D12-48B6-8338-0DAAEA476D7A}" srcOrd="0" destOrd="1" presId="urn:microsoft.com/office/officeart/2005/8/layout/vList5"/>
    <dgm:cxn modelId="{7950FDA1-AFE3-40FE-887B-F7CD3640BFBB}" srcId="{7EE8036E-03F7-4A45-9E25-9D445BAADB48}" destId="{3B9DCB8D-E339-4EE9-8AA7-279B685ED72E}" srcOrd="2" destOrd="0" parTransId="{A1EF3185-470C-4EF8-AD2F-0730FA234EC0}" sibTransId="{5F1A4D56-387F-414E-80B4-3C45ACED540E}"/>
    <dgm:cxn modelId="{0E0E9D63-B6EE-2F40-92CE-142EEDC42DBA}" type="presOf" srcId="{B163A5FB-4112-4924-9187-E2F13BAE2043}" destId="{7576BFED-A876-4886-B33C-791722E5132E}" srcOrd="0" destOrd="0" presId="urn:microsoft.com/office/officeart/2005/8/layout/vList5"/>
    <dgm:cxn modelId="{5053563F-2104-BA47-BD8E-56BC5227C5A0}" type="presOf" srcId="{E955E2D1-E546-4800-9874-192239BEA4F3}" destId="{7B406531-DF32-4071-8A5D-6EFDC8156599}" srcOrd="0" destOrd="0" presId="urn:microsoft.com/office/officeart/2005/8/layout/vList5"/>
    <dgm:cxn modelId="{00E818F4-5CF4-5C4D-BFA7-F3F0789451AE}" type="presOf" srcId="{8C91CF7A-82AF-4D26-92C5-83A516A5B04D}" destId="{7B406531-DF32-4071-8A5D-6EFDC8156599}" srcOrd="0" destOrd="1" presId="urn:microsoft.com/office/officeart/2005/8/layout/vList5"/>
    <dgm:cxn modelId="{B47D865C-F05D-49C0-B93E-64CE2CC02C31}" srcId="{B163A5FB-4112-4924-9187-E2F13BAE2043}" destId="{86B6C778-1A15-427A-9C71-6EBF27F89627}" srcOrd="1" destOrd="0" parTransId="{BEF26F73-F8A4-43D9-8A74-DE9F4FF4FA13}" sibTransId="{F94ACB4C-1A39-4512-BA93-4C1BC84E9D99}"/>
    <dgm:cxn modelId="{B599BBC6-5915-3D4F-91EB-F6C59A0A6075}" type="presOf" srcId="{98E23B7D-01C8-414F-86BE-9108EEB3A735}" destId="{1D6CAD3F-2D12-48B6-8338-0DAAEA476D7A}" srcOrd="0" destOrd="0" presId="urn:microsoft.com/office/officeart/2005/8/layout/vList5"/>
    <dgm:cxn modelId="{BA2EE614-04DE-48CF-B1B2-559F7E360B6B}" srcId="{B163A5FB-4112-4924-9187-E2F13BAE2043}" destId="{98E23B7D-01C8-414F-86BE-9108EEB3A735}" srcOrd="0" destOrd="0" parTransId="{16E45784-1E09-464F-AD7D-879BBD8DD1F4}" sibTransId="{6381BA02-49B1-4F47-A616-54FDC6A97D69}"/>
    <dgm:cxn modelId="{7D5AC51C-1F53-4712-9064-0A498E8CAFF5}" srcId="{460FE1C0-80E1-4CA7-85EE-2B6B896BCB3E}" destId="{B163A5FB-4112-4924-9187-E2F13BAE2043}" srcOrd="1" destOrd="0" parTransId="{47AFE37A-6B1E-42A0-A5E7-341560DE5EBD}" sibTransId="{7B255965-5A5B-4DE8-AD27-3684C2E060B4}"/>
    <dgm:cxn modelId="{F176479F-633D-41B2-9C33-D2CB7C0300AC}" srcId="{36914A68-7CA9-4A09-ADE2-8AF0F3F1926A}" destId="{690C2CE8-D312-402A-9F6C-B7550946ECD3}" srcOrd="0" destOrd="0" parTransId="{28D08223-BFF9-4237-BEC3-B7416ACB56E5}" sibTransId="{5CF3658B-0EF8-4F26-9E6A-538B17960E6A}"/>
    <dgm:cxn modelId="{5DB8BAD4-C24D-41BC-8CDA-EDB98CBE6CAF}" srcId="{460FE1C0-80E1-4CA7-85EE-2B6B896BCB3E}" destId="{7EE8036E-03F7-4A45-9E25-9D445BAADB48}" srcOrd="2" destOrd="0" parTransId="{63859F1D-3E99-4AC0-B40B-41B7490CFD0D}" sibTransId="{0235A3CA-525A-4A5D-A475-72353E951D4C}"/>
    <dgm:cxn modelId="{1C1F4C3C-FC3A-4440-8C36-13E75116AA31}" srcId="{460FE1C0-80E1-4CA7-85EE-2B6B896BCB3E}" destId="{36914A68-7CA9-4A09-ADE2-8AF0F3F1926A}" srcOrd="0" destOrd="0" parTransId="{B334D290-9B2D-46EA-B6BA-56BCFAFC8588}" sibTransId="{9A511CC3-6385-4177-96B3-70F9CF342849}"/>
    <dgm:cxn modelId="{1B30E1C8-5668-4B41-B3F9-3CCC2415F2D5}" type="presOf" srcId="{7EE8036E-03F7-4A45-9E25-9D445BAADB48}" destId="{0A1C1551-8FCE-4553-B7D8-756314023B2A}" srcOrd="0" destOrd="0" presId="urn:microsoft.com/office/officeart/2005/8/layout/vList5"/>
    <dgm:cxn modelId="{C5D1FE68-26A4-0E4B-9F08-7099103DB423}" type="presOf" srcId="{690C2CE8-D312-402A-9F6C-B7550946ECD3}" destId="{A438265C-4290-451F-A908-146F57720CC1}" srcOrd="0" destOrd="0" presId="urn:microsoft.com/office/officeart/2005/8/layout/vList5"/>
    <dgm:cxn modelId="{E992CA20-1E2F-46CE-A5A1-28FB8EF57602}" srcId="{36914A68-7CA9-4A09-ADE2-8AF0F3F1926A}" destId="{8003754B-8320-4B14-91A5-2669FA7706B9}" srcOrd="1" destOrd="0" parTransId="{37CCDA48-EBB5-409E-BB22-C37ED49D5136}" sibTransId="{81BD3F94-26A0-4A91-A60F-079F7338A5D2}"/>
    <dgm:cxn modelId="{AE6DA3AA-F7D5-42DA-B245-39E6A8C28FA6}" srcId="{7EE8036E-03F7-4A45-9E25-9D445BAADB48}" destId="{E955E2D1-E546-4800-9874-192239BEA4F3}" srcOrd="0" destOrd="0" parTransId="{5585F1EC-A793-4A97-B518-F84F07FFAA09}" sibTransId="{40935AED-98C4-44FD-ABC3-E00004D6F66E}"/>
    <dgm:cxn modelId="{E85AA054-4D49-487A-83F3-FD982CBC32F8}" srcId="{7EE8036E-03F7-4A45-9E25-9D445BAADB48}" destId="{8C91CF7A-82AF-4D26-92C5-83A516A5B04D}" srcOrd="1" destOrd="0" parTransId="{9C6EBEA3-3A02-4EE5-9EE5-230A89DA9115}" sibTransId="{4B5F6A1F-E879-4682-B97B-73EFFC970651}"/>
    <dgm:cxn modelId="{7D406AB5-67E0-F544-A9F6-FF9A552257DE}" type="presOf" srcId="{8003754B-8320-4B14-91A5-2669FA7706B9}" destId="{A438265C-4290-451F-A908-146F57720CC1}" srcOrd="0" destOrd="1" presId="urn:microsoft.com/office/officeart/2005/8/layout/vList5"/>
    <dgm:cxn modelId="{FCD426F2-48B4-6B4C-A2E3-D9C0A9C97DD4}" type="presOf" srcId="{36914A68-7CA9-4A09-ADE2-8AF0F3F1926A}" destId="{81BDE5DA-2A15-42B9-A89D-DFFB2AB1633B}" srcOrd="0" destOrd="0" presId="urn:microsoft.com/office/officeart/2005/8/layout/vList5"/>
    <dgm:cxn modelId="{D1475FE3-499F-2847-AAAF-789DF2A01589}" type="presOf" srcId="{460FE1C0-80E1-4CA7-85EE-2B6B896BCB3E}" destId="{A2B7C81F-2C04-4453-B9A1-3CFB47E165FF}" srcOrd="0" destOrd="0" presId="urn:microsoft.com/office/officeart/2005/8/layout/vList5"/>
    <dgm:cxn modelId="{76C3F910-A1F1-A948-A504-F7302E5DCE00}" type="presOf" srcId="{3B9DCB8D-E339-4EE9-8AA7-279B685ED72E}" destId="{7B406531-DF32-4071-8A5D-6EFDC8156599}" srcOrd="0" destOrd="2" presId="urn:microsoft.com/office/officeart/2005/8/layout/vList5"/>
    <dgm:cxn modelId="{9E33FA16-B501-AD40-BC41-AA21B1170CE8}" type="presParOf" srcId="{A2B7C81F-2C04-4453-B9A1-3CFB47E165FF}" destId="{9B1BF131-2957-44AB-B27A-15E62D5D21E1}" srcOrd="0" destOrd="0" presId="urn:microsoft.com/office/officeart/2005/8/layout/vList5"/>
    <dgm:cxn modelId="{B5AEC676-FD38-E94E-AA54-17CC8847C3E1}" type="presParOf" srcId="{9B1BF131-2957-44AB-B27A-15E62D5D21E1}" destId="{81BDE5DA-2A15-42B9-A89D-DFFB2AB1633B}" srcOrd="0" destOrd="0" presId="urn:microsoft.com/office/officeart/2005/8/layout/vList5"/>
    <dgm:cxn modelId="{A319127F-5B2A-D741-8C54-B761B54228A7}" type="presParOf" srcId="{9B1BF131-2957-44AB-B27A-15E62D5D21E1}" destId="{A438265C-4290-451F-A908-146F57720CC1}" srcOrd="1" destOrd="0" presId="urn:microsoft.com/office/officeart/2005/8/layout/vList5"/>
    <dgm:cxn modelId="{03741911-ADCA-1946-A20C-0E2F6119DC6F}" type="presParOf" srcId="{A2B7C81F-2C04-4453-B9A1-3CFB47E165FF}" destId="{5E771965-8B40-4AF8-9DF3-CAC6BC01FC08}" srcOrd="1" destOrd="0" presId="urn:microsoft.com/office/officeart/2005/8/layout/vList5"/>
    <dgm:cxn modelId="{7D521692-A39C-8149-B506-A8036E7E5683}" type="presParOf" srcId="{A2B7C81F-2C04-4453-B9A1-3CFB47E165FF}" destId="{DF5DAF0D-306A-4FA7-8419-D5CE6A191801}" srcOrd="2" destOrd="0" presId="urn:microsoft.com/office/officeart/2005/8/layout/vList5"/>
    <dgm:cxn modelId="{EDCC6A99-0043-574C-B464-C9F6D555D008}" type="presParOf" srcId="{DF5DAF0D-306A-4FA7-8419-D5CE6A191801}" destId="{7576BFED-A876-4886-B33C-791722E5132E}" srcOrd="0" destOrd="0" presId="urn:microsoft.com/office/officeart/2005/8/layout/vList5"/>
    <dgm:cxn modelId="{092EEE16-CA4C-6D4E-AD31-DFE4A0EC7AC0}" type="presParOf" srcId="{DF5DAF0D-306A-4FA7-8419-D5CE6A191801}" destId="{1D6CAD3F-2D12-48B6-8338-0DAAEA476D7A}" srcOrd="1" destOrd="0" presId="urn:microsoft.com/office/officeart/2005/8/layout/vList5"/>
    <dgm:cxn modelId="{1453350D-3232-0B43-B758-4A749BE4FB79}" type="presParOf" srcId="{A2B7C81F-2C04-4453-B9A1-3CFB47E165FF}" destId="{25B9BF91-F1CC-4157-BA0A-DF1AF2A3F9E0}" srcOrd="3" destOrd="0" presId="urn:microsoft.com/office/officeart/2005/8/layout/vList5"/>
    <dgm:cxn modelId="{C826977B-5B44-0E4A-B49C-A1F765A53464}" type="presParOf" srcId="{A2B7C81F-2C04-4453-B9A1-3CFB47E165FF}" destId="{110AC45A-0260-4F53-93E8-8829C545F31E}" srcOrd="4" destOrd="0" presId="urn:microsoft.com/office/officeart/2005/8/layout/vList5"/>
    <dgm:cxn modelId="{08961340-2794-9D4E-AA80-483C3D64F3C6}" type="presParOf" srcId="{110AC45A-0260-4F53-93E8-8829C545F31E}" destId="{0A1C1551-8FCE-4553-B7D8-756314023B2A}" srcOrd="0" destOrd="0" presId="urn:microsoft.com/office/officeart/2005/8/layout/vList5"/>
    <dgm:cxn modelId="{33F21025-7531-D747-A82A-AA958DCABA60}" type="presParOf" srcId="{110AC45A-0260-4F53-93E8-8829C545F31E}" destId="{7B406531-DF32-4071-8A5D-6EFDC8156599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AF68DB52-833E-4353-9CE7-8AB1D6D3DF65}" type="doc">
      <dgm:prSet loTypeId="urn:microsoft.com/office/officeart/2005/8/layout/lProcess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E0C0F185-5AC4-4AB0-AED3-4A1677823504}">
      <dgm:prSet phldrT="[文本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教师身份</a:t>
          </a:r>
          <a:endParaRPr lang="zh-CN" altLang="en-US" sz="2800" b="1" dirty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D79B40CB-CF58-4403-94CD-7DBDDBAC6085}" type="parTrans" cxnId="{22FEE9D0-AE0A-4A8A-9DEB-18D9C85A0E45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F546DA92-BDCB-4CD8-9DED-449AAFAD8EA4}" type="sibTrans" cxnId="{22FEE9D0-AE0A-4A8A-9DEB-18D9C85A0E45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F350386D-6F7B-4D2A-A632-B5EC2F0E96A4}">
      <dgm:prSet phldrT="[文本]"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授课者</a:t>
          </a:r>
          <a:endParaRPr lang="zh-CN" altLang="en-US" sz="2800" b="1" dirty="0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4AE39716-0C75-4182-B2F9-5FAFEA5D5647}" type="parTrans" cxnId="{423F36A5-D052-4923-B564-7617B5E7A2BF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2714D1EF-52D7-44FA-BCC9-31636EAE1BB0}" type="sibTrans" cxnId="{423F36A5-D052-4923-B564-7617B5E7A2BF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55198BB6-5084-4763-9767-094D261ADD9F}">
      <dgm:prSet phldrT="[文本]" custT="1"/>
      <dgm:spPr>
        <a:gradFill flip="none" rotWithShape="0">
          <a:gsLst>
            <a:gs pos="0">
              <a:schemeClr val="accent4">
                <a:lumMod val="40000"/>
                <a:lumOff val="60000"/>
                <a:tint val="66000"/>
                <a:satMod val="160000"/>
              </a:schemeClr>
            </a:gs>
            <a:gs pos="50000">
              <a:schemeClr val="accent4">
                <a:lumMod val="40000"/>
                <a:lumOff val="60000"/>
                <a:tint val="44500"/>
                <a:satMod val="160000"/>
              </a:schemeClr>
            </a:gs>
            <a:gs pos="100000">
              <a:schemeClr val="accent4">
                <a:lumMod val="40000"/>
                <a:lumOff val="60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教练者</a:t>
          </a:r>
          <a:endParaRPr lang="zh-CN" altLang="en-US" sz="2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3E582BC9-78FF-4C17-8B1E-3E7C27EF6F43}" type="parTrans" cxnId="{9B77B90E-8200-4CD7-86F5-F35CE8B6504C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9D36983B-0C3D-4757-BA76-259D31C81835}" type="sibTrans" cxnId="{9B77B90E-8200-4CD7-86F5-F35CE8B6504C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DD3613D2-280A-407A-B843-31C5FE2B9E9D}">
      <dgm:prSet phldrT="[文本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学生身份</a:t>
          </a:r>
          <a:endParaRPr lang="zh-CN" altLang="en-US" sz="2800" b="1" dirty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3A639481-4E6C-483B-B4B9-7E5B8F739D14}" type="parTrans" cxnId="{6C688728-52BF-40DC-8310-8899A2826271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68E3CFC3-09B3-4433-9D3D-05B4ED14D8FB}" type="sibTrans" cxnId="{6C688728-52BF-40DC-8310-8899A2826271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E4B8B0BE-7B34-4B54-8F0E-10CC51B07AE6}">
      <dgm:prSet phldrT="[文本]"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被动接受学习</a:t>
          </a:r>
          <a:endParaRPr lang="zh-CN" altLang="en-US" sz="2800" b="1" dirty="0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B1566143-58EE-4A17-9855-08B53C535525}" type="parTrans" cxnId="{5AAB97FA-8246-41FA-9E81-744AC5664501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4F87DF80-8A27-4ADD-B4BF-86CA4B7E9B52}" type="sibTrans" cxnId="{5AAB97FA-8246-41FA-9E81-744AC5664501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F763C363-7829-4680-9BA0-3CADC8E0BC1C}">
      <dgm:prSet phldrT="[文本]" custT="1"/>
      <dgm:spPr>
        <a:gradFill flip="none" rotWithShape="0">
          <a:gsLst>
            <a:gs pos="0">
              <a:schemeClr val="accent4">
                <a:lumMod val="40000"/>
                <a:lumOff val="60000"/>
                <a:tint val="66000"/>
                <a:satMod val="160000"/>
              </a:schemeClr>
            </a:gs>
            <a:gs pos="50000">
              <a:schemeClr val="accent4">
                <a:lumMod val="40000"/>
                <a:lumOff val="60000"/>
                <a:tint val="44500"/>
                <a:satMod val="160000"/>
              </a:schemeClr>
            </a:gs>
            <a:gs pos="100000">
              <a:schemeClr val="accent4">
                <a:lumMod val="40000"/>
                <a:lumOff val="60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主动参与训练</a:t>
          </a:r>
          <a:endParaRPr lang="zh-CN" altLang="en-US" sz="2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2E178F40-8212-4100-ACBA-A5E93B7D6224}" type="parTrans" cxnId="{BFB1F418-4B92-4E3B-A172-2CAC676BE770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9729DADE-AE1E-4C0D-A8DC-142183AD09A2}" type="sibTrans" cxnId="{BFB1F418-4B92-4E3B-A172-2CAC676BE770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970652AA-624B-4E16-B524-B2CD051B1916}">
      <dgm:prSet phldrT="[文本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教学模式</a:t>
          </a:r>
          <a:endParaRPr lang="zh-CN" altLang="en-US" sz="2800" b="1" dirty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360CE3B5-89E7-4357-867B-21F52871B9EB}" type="parTrans" cxnId="{BD9A4657-04C8-4AF3-8BE3-42A4BD13E492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4022BA22-E771-4210-861E-13B681B39478}" type="sibTrans" cxnId="{BD9A4657-04C8-4AF3-8BE3-42A4BD13E492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6169B74F-7E8B-4CEF-BBCD-DDF3112D8AC0}">
      <dgm:prSet phldrT="[文本]"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授课式</a:t>
          </a:r>
          <a:endParaRPr lang="zh-CN" altLang="en-US" sz="2800" b="1" dirty="0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10326761-CF8A-4CB5-B4F6-7CAA2D9CF0B9}" type="parTrans" cxnId="{6BC52CD5-CA6D-43C7-86C4-54CF5FBBBFA9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3943B658-31B4-4FA6-8D37-E14A7BDFE844}" type="sibTrans" cxnId="{6BC52CD5-CA6D-43C7-86C4-54CF5FBBBFA9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00D977EE-B545-47E3-B4B3-F350B954D2D9}">
      <dgm:prSet phldrT="[文本]" custT="1"/>
      <dgm:spPr>
        <a:gradFill flip="none" rotWithShape="0">
          <a:gsLst>
            <a:gs pos="0">
              <a:schemeClr val="accent4">
                <a:lumMod val="40000"/>
                <a:lumOff val="60000"/>
                <a:tint val="66000"/>
                <a:satMod val="160000"/>
              </a:schemeClr>
            </a:gs>
            <a:gs pos="50000">
              <a:schemeClr val="accent4">
                <a:lumMod val="40000"/>
                <a:lumOff val="60000"/>
                <a:tint val="44500"/>
                <a:satMod val="160000"/>
              </a:schemeClr>
            </a:gs>
            <a:gs pos="100000">
              <a:schemeClr val="accent4">
                <a:lumMod val="40000"/>
                <a:lumOff val="60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体验式</a:t>
          </a:r>
          <a:endParaRPr lang="zh-CN" altLang="en-US" sz="2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6A23A2C9-2FCF-4D01-9B48-B248997FF3C6}" type="parTrans" cxnId="{9F3BDC61-0952-4BA9-85E6-3DB29B201844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34D5D52D-B221-4D27-AA60-500CD067B467}" type="sibTrans" cxnId="{9F3BDC61-0952-4BA9-85E6-3DB29B201844}">
      <dgm:prSet/>
      <dgm:spPr/>
      <dgm:t>
        <a:bodyPr/>
        <a:lstStyle/>
        <a:p>
          <a:endParaRPr lang="zh-CN" altLang="en-US" sz="2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F1362E59-E739-4B2D-8551-4061EBBD65F0}">
      <dgm:prSet phldrT="[文本]" custT="1"/>
      <dgm:spPr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教学内容</a:t>
          </a:r>
          <a:endParaRPr lang="zh-CN" altLang="en-US" sz="2800" b="1" dirty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gm:t>
    </dgm:pt>
    <dgm:pt modelId="{7CCCD005-E903-4B5E-AA40-E129A7BA0002}" type="parTrans" cxnId="{11EB76F3-59C7-44D6-8C6C-CBD830E07518}">
      <dgm:prSet/>
      <dgm:spPr/>
      <dgm:t>
        <a:bodyPr/>
        <a:lstStyle/>
        <a:p>
          <a:endParaRPr lang="zh-CN" altLang="en-US" sz="1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72A51CD5-3CB4-4D00-BEF8-335D4C35C839}" type="sibTrans" cxnId="{11EB76F3-59C7-44D6-8C6C-CBD830E07518}">
      <dgm:prSet/>
      <dgm:spPr/>
      <dgm:t>
        <a:bodyPr/>
        <a:lstStyle/>
        <a:p>
          <a:endParaRPr lang="zh-CN" altLang="en-US" sz="1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C4D0A6B1-5F21-40DE-B8EC-F632E23BE74A}">
      <dgm:prSet phldrT="[文本]" custT="1"/>
      <dgm:spPr>
        <a:gradFill flip="none" rotWithShape="0">
          <a:gsLst>
            <a:gs pos="0">
              <a:schemeClr val="accent4">
                <a:lumMod val="40000"/>
                <a:lumOff val="60000"/>
                <a:tint val="66000"/>
                <a:satMod val="160000"/>
              </a:schemeClr>
            </a:gs>
            <a:gs pos="50000">
              <a:schemeClr val="accent4">
                <a:lumMod val="40000"/>
                <a:lumOff val="60000"/>
                <a:tint val="44500"/>
                <a:satMod val="160000"/>
              </a:schemeClr>
            </a:gs>
            <a:gs pos="100000">
              <a:schemeClr val="accent4">
                <a:lumMod val="40000"/>
                <a:lumOff val="60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技能训练</a:t>
          </a:r>
          <a:endParaRPr lang="zh-CN" altLang="en-US" sz="2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1E5AA7F5-CE21-4859-B94C-3A4B5813823D}" type="parTrans" cxnId="{68A83EBF-9F12-474A-A5F5-4BDDD48E5349}">
      <dgm:prSet/>
      <dgm:spPr/>
      <dgm:t>
        <a:bodyPr/>
        <a:lstStyle/>
        <a:p>
          <a:endParaRPr lang="zh-CN" altLang="en-US" sz="1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F744811F-7C26-421C-B2CB-97C817992599}" type="sibTrans" cxnId="{68A83EBF-9F12-474A-A5F5-4BDDD48E5349}">
      <dgm:prSet/>
      <dgm:spPr/>
      <dgm:t>
        <a:bodyPr/>
        <a:lstStyle/>
        <a:p>
          <a:endParaRPr lang="zh-CN" altLang="en-US" sz="1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CE0E799D-90C9-4081-8948-C862D2A45743}">
      <dgm:prSet phldrT="[文本]" custT="1"/>
      <dgm:spPr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r>
            <a:rPr lang="zh-CN" altLang="en-US" sz="2800" b="1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知识学习</a:t>
          </a:r>
          <a:endParaRPr lang="zh-CN" altLang="en-US" sz="2800" b="1" dirty="0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6C8053F1-1554-468D-9629-51C9EB76D713}" type="parTrans" cxnId="{AAB63871-21D7-4A5C-B326-965D13B5DBA9}">
      <dgm:prSet/>
      <dgm:spPr/>
      <dgm:t>
        <a:bodyPr/>
        <a:lstStyle/>
        <a:p>
          <a:endParaRPr lang="zh-CN" altLang="en-US" sz="1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EC13CDFE-0339-468C-882C-8D900121377F}" type="sibTrans" cxnId="{AAB63871-21D7-4A5C-B326-965D13B5DBA9}">
      <dgm:prSet/>
      <dgm:spPr/>
      <dgm:t>
        <a:bodyPr/>
        <a:lstStyle/>
        <a:p>
          <a:endParaRPr lang="zh-CN" altLang="en-US" sz="1800" b="1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gm:t>
    </dgm:pt>
    <dgm:pt modelId="{EA6F86B4-1F5E-41DA-B3A4-A2062F01A60C}" type="pres">
      <dgm:prSet presAssocID="{AF68DB52-833E-4353-9CE7-8AB1D6D3DF65}" presName="Name0" presStyleCnt="0">
        <dgm:presLayoutVars>
          <dgm:chPref val="3"/>
          <dgm:dir/>
          <dgm:animLvl val="lvl"/>
          <dgm:resizeHandles/>
        </dgm:presLayoutVars>
      </dgm:prSet>
      <dgm:spPr/>
      <dgm:t>
        <a:bodyPr/>
        <a:lstStyle/>
        <a:p>
          <a:endParaRPr lang="zh-CN" altLang="en-US"/>
        </a:p>
      </dgm:t>
    </dgm:pt>
    <dgm:pt modelId="{DABEA05B-689E-4BBB-B017-BFC2446E7CA2}" type="pres">
      <dgm:prSet presAssocID="{E0C0F185-5AC4-4AB0-AED3-4A1677823504}" presName="horFlow" presStyleCnt="0"/>
      <dgm:spPr/>
    </dgm:pt>
    <dgm:pt modelId="{A779B40F-B791-4300-BEA8-032BE85B6CC1}" type="pres">
      <dgm:prSet presAssocID="{E0C0F185-5AC4-4AB0-AED3-4A1677823504}" presName="bigChev" presStyleLbl="node1" presStyleIdx="0" presStyleCnt="4" custScaleX="111373" custScaleY="86812"/>
      <dgm:spPr/>
      <dgm:t>
        <a:bodyPr/>
        <a:lstStyle/>
        <a:p>
          <a:endParaRPr lang="zh-CN" altLang="en-US"/>
        </a:p>
      </dgm:t>
    </dgm:pt>
    <dgm:pt modelId="{8965ACF3-39BA-4384-8376-C18A8A5E57EC}" type="pres">
      <dgm:prSet presAssocID="{4AE39716-0C75-4182-B2F9-5FAFEA5D5647}" presName="parTrans" presStyleCnt="0"/>
      <dgm:spPr/>
    </dgm:pt>
    <dgm:pt modelId="{99480972-396B-4094-938B-8E5C76BE667E}" type="pres">
      <dgm:prSet presAssocID="{F350386D-6F7B-4D2A-A632-B5EC2F0E96A4}" presName="node" presStyleLbl="alignAccFollowNode1" presStyleIdx="0" presStyleCnt="8" custScaleX="15209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6D356F7-A431-4D56-A345-C04D0C8B62E0}" type="pres">
      <dgm:prSet presAssocID="{2714D1EF-52D7-44FA-BCC9-31636EAE1BB0}" presName="sibTrans" presStyleCnt="0"/>
      <dgm:spPr/>
    </dgm:pt>
    <dgm:pt modelId="{BF66ED33-E8FA-45A6-A002-6E7EEADC1C0F}" type="pres">
      <dgm:prSet presAssocID="{55198BB6-5084-4763-9767-094D261ADD9F}" presName="node" presStyleLbl="alignAccFollowNode1" presStyleIdx="1" presStyleCnt="8" custScaleX="15655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741DA10-7D03-4E12-A398-B6F77238584E}" type="pres">
      <dgm:prSet presAssocID="{E0C0F185-5AC4-4AB0-AED3-4A1677823504}" presName="vSp" presStyleCnt="0"/>
      <dgm:spPr/>
    </dgm:pt>
    <dgm:pt modelId="{D03D8C56-028D-4F48-9508-4F9E1A358583}" type="pres">
      <dgm:prSet presAssocID="{DD3613D2-280A-407A-B843-31C5FE2B9E9D}" presName="horFlow" presStyleCnt="0"/>
      <dgm:spPr/>
    </dgm:pt>
    <dgm:pt modelId="{5FCEE20E-DF2D-4677-A388-7179B6D44090}" type="pres">
      <dgm:prSet presAssocID="{DD3613D2-280A-407A-B843-31C5FE2B9E9D}" presName="bigChev" presStyleLbl="node1" presStyleIdx="1" presStyleCnt="4" custScaleX="111373" custScaleY="86812"/>
      <dgm:spPr/>
      <dgm:t>
        <a:bodyPr/>
        <a:lstStyle/>
        <a:p>
          <a:endParaRPr lang="zh-CN" altLang="en-US"/>
        </a:p>
      </dgm:t>
    </dgm:pt>
    <dgm:pt modelId="{257E205D-CE54-400C-85B4-B64A5026D000}" type="pres">
      <dgm:prSet presAssocID="{B1566143-58EE-4A17-9855-08B53C535525}" presName="parTrans" presStyleCnt="0"/>
      <dgm:spPr/>
    </dgm:pt>
    <dgm:pt modelId="{02DBC838-849D-4770-B329-B02C5DDB9260}" type="pres">
      <dgm:prSet presAssocID="{E4B8B0BE-7B34-4B54-8F0E-10CC51B07AE6}" presName="node" presStyleLbl="alignAccFollowNode1" presStyleIdx="2" presStyleCnt="8" custScaleX="15209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09477D7-4B36-4925-9740-A65963F2D2C2}" type="pres">
      <dgm:prSet presAssocID="{4F87DF80-8A27-4ADD-B4BF-86CA4B7E9B52}" presName="sibTrans" presStyleCnt="0"/>
      <dgm:spPr/>
    </dgm:pt>
    <dgm:pt modelId="{03D3AA27-A298-41E5-BA4F-42B2387B47FC}" type="pres">
      <dgm:prSet presAssocID="{F763C363-7829-4680-9BA0-3CADC8E0BC1C}" presName="node" presStyleLbl="alignAccFollowNode1" presStyleIdx="3" presStyleCnt="8" custScaleX="15655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ECAF3FC3-694A-45FA-BA58-C3E87A5E486A}" type="pres">
      <dgm:prSet presAssocID="{DD3613D2-280A-407A-B843-31C5FE2B9E9D}" presName="vSp" presStyleCnt="0"/>
      <dgm:spPr/>
    </dgm:pt>
    <dgm:pt modelId="{39885686-2E3A-4870-BAD7-57C591F079AC}" type="pres">
      <dgm:prSet presAssocID="{970652AA-624B-4E16-B524-B2CD051B1916}" presName="horFlow" presStyleCnt="0"/>
      <dgm:spPr/>
    </dgm:pt>
    <dgm:pt modelId="{B1EE6F4E-321B-4D04-8891-D978A2D6913A}" type="pres">
      <dgm:prSet presAssocID="{970652AA-624B-4E16-B524-B2CD051B1916}" presName="bigChev" presStyleLbl="node1" presStyleIdx="2" presStyleCnt="4" custScaleX="111373" custScaleY="86812"/>
      <dgm:spPr/>
      <dgm:t>
        <a:bodyPr/>
        <a:lstStyle/>
        <a:p>
          <a:endParaRPr lang="zh-CN" altLang="en-US"/>
        </a:p>
      </dgm:t>
    </dgm:pt>
    <dgm:pt modelId="{79C454C9-2848-4F45-96B5-3D4B27944495}" type="pres">
      <dgm:prSet presAssocID="{10326761-CF8A-4CB5-B4F6-7CAA2D9CF0B9}" presName="parTrans" presStyleCnt="0"/>
      <dgm:spPr/>
    </dgm:pt>
    <dgm:pt modelId="{72C6A8E3-7275-4CAB-8AF0-05100E3388C8}" type="pres">
      <dgm:prSet presAssocID="{6169B74F-7E8B-4CEF-BBCD-DDF3112D8AC0}" presName="node" presStyleLbl="alignAccFollowNode1" presStyleIdx="4" presStyleCnt="8" custScaleX="15209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CB4A530-DA5E-4127-A197-BF5DC7E9100F}" type="pres">
      <dgm:prSet presAssocID="{3943B658-31B4-4FA6-8D37-E14A7BDFE844}" presName="sibTrans" presStyleCnt="0"/>
      <dgm:spPr/>
    </dgm:pt>
    <dgm:pt modelId="{F28EC97C-45E8-4D77-B36F-774EE955F695}" type="pres">
      <dgm:prSet presAssocID="{00D977EE-B545-47E3-B4B3-F350B954D2D9}" presName="node" presStyleLbl="alignAccFollowNode1" presStyleIdx="5" presStyleCnt="8" custScaleX="15655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BA8F9D06-50E8-4733-B32E-59943A92D105}" type="pres">
      <dgm:prSet presAssocID="{970652AA-624B-4E16-B524-B2CD051B1916}" presName="vSp" presStyleCnt="0"/>
      <dgm:spPr/>
    </dgm:pt>
    <dgm:pt modelId="{C434407D-3315-4961-A472-F0F5877BC831}" type="pres">
      <dgm:prSet presAssocID="{F1362E59-E739-4B2D-8551-4061EBBD65F0}" presName="horFlow" presStyleCnt="0"/>
      <dgm:spPr/>
    </dgm:pt>
    <dgm:pt modelId="{AA50F9C4-D376-4FD0-8720-25C11FD3BC55}" type="pres">
      <dgm:prSet presAssocID="{F1362E59-E739-4B2D-8551-4061EBBD65F0}" presName="bigChev" presStyleLbl="node1" presStyleIdx="3" presStyleCnt="4" custScaleX="111373" custScaleY="86812"/>
      <dgm:spPr/>
      <dgm:t>
        <a:bodyPr/>
        <a:lstStyle/>
        <a:p>
          <a:endParaRPr lang="zh-CN" altLang="en-US"/>
        </a:p>
      </dgm:t>
    </dgm:pt>
    <dgm:pt modelId="{0773F38E-74DB-4971-AB48-E9AAF1FF07BD}" type="pres">
      <dgm:prSet presAssocID="{6C8053F1-1554-468D-9629-51C9EB76D713}" presName="parTrans" presStyleCnt="0"/>
      <dgm:spPr/>
    </dgm:pt>
    <dgm:pt modelId="{339F7D6B-2E2E-4EB6-85F6-706AC9DC49AB}" type="pres">
      <dgm:prSet presAssocID="{CE0E799D-90C9-4081-8948-C862D2A45743}" presName="node" presStyleLbl="alignAccFollowNode1" presStyleIdx="6" presStyleCnt="8" custScaleX="152094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73C51C-1A54-444D-8351-28BD981B320A}" type="pres">
      <dgm:prSet presAssocID="{EC13CDFE-0339-468C-882C-8D900121377F}" presName="sibTrans" presStyleCnt="0"/>
      <dgm:spPr/>
    </dgm:pt>
    <dgm:pt modelId="{739C073B-EBA2-4A73-A396-8D6AA7D9F100}" type="pres">
      <dgm:prSet presAssocID="{C4D0A6B1-5F21-40DE-B8EC-F632E23BE74A}" presName="node" presStyleLbl="alignAccFollowNode1" presStyleIdx="7" presStyleCnt="8" custScaleX="156551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23861997-4E06-1E42-BE1B-FA9D7DB64358}" type="presOf" srcId="{6169B74F-7E8B-4CEF-BBCD-DDF3112D8AC0}" destId="{72C6A8E3-7275-4CAB-8AF0-05100E3388C8}" srcOrd="0" destOrd="0" presId="urn:microsoft.com/office/officeart/2005/8/layout/lProcess3"/>
    <dgm:cxn modelId="{6C688728-52BF-40DC-8310-8899A2826271}" srcId="{AF68DB52-833E-4353-9CE7-8AB1D6D3DF65}" destId="{DD3613D2-280A-407A-B843-31C5FE2B9E9D}" srcOrd="1" destOrd="0" parTransId="{3A639481-4E6C-483B-B4B9-7E5B8F739D14}" sibTransId="{68E3CFC3-09B3-4433-9D3D-05B4ED14D8FB}"/>
    <dgm:cxn modelId="{CB3F71A2-37B1-4743-B4C9-473F58AF0CC9}" type="presOf" srcId="{55198BB6-5084-4763-9767-094D261ADD9F}" destId="{BF66ED33-E8FA-45A6-A002-6E7EEADC1C0F}" srcOrd="0" destOrd="0" presId="urn:microsoft.com/office/officeart/2005/8/layout/lProcess3"/>
    <dgm:cxn modelId="{BD9A4657-04C8-4AF3-8BE3-42A4BD13E492}" srcId="{AF68DB52-833E-4353-9CE7-8AB1D6D3DF65}" destId="{970652AA-624B-4E16-B524-B2CD051B1916}" srcOrd="2" destOrd="0" parTransId="{360CE3B5-89E7-4357-867B-21F52871B9EB}" sibTransId="{4022BA22-E771-4210-861E-13B681B39478}"/>
    <dgm:cxn modelId="{474F8314-5B04-0943-90EE-6971348CD357}" type="presOf" srcId="{CE0E799D-90C9-4081-8948-C862D2A45743}" destId="{339F7D6B-2E2E-4EB6-85F6-706AC9DC49AB}" srcOrd="0" destOrd="0" presId="urn:microsoft.com/office/officeart/2005/8/layout/lProcess3"/>
    <dgm:cxn modelId="{DCA35142-E932-4949-8411-1A09A2B04D10}" type="presOf" srcId="{DD3613D2-280A-407A-B843-31C5FE2B9E9D}" destId="{5FCEE20E-DF2D-4677-A388-7179B6D44090}" srcOrd="0" destOrd="0" presId="urn:microsoft.com/office/officeart/2005/8/layout/lProcess3"/>
    <dgm:cxn modelId="{98D84AB6-CCCD-3446-82E2-24C4A5B5EE0D}" type="presOf" srcId="{F1362E59-E739-4B2D-8551-4061EBBD65F0}" destId="{AA50F9C4-D376-4FD0-8720-25C11FD3BC55}" srcOrd="0" destOrd="0" presId="urn:microsoft.com/office/officeart/2005/8/layout/lProcess3"/>
    <dgm:cxn modelId="{6BDD710D-D887-1948-99CB-1A010C9B4F17}" type="presOf" srcId="{C4D0A6B1-5F21-40DE-B8EC-F632E23BE74A}" destId="{739C073B-EBA2-4A73-A396-8D6AA7D9F100}" srcOrd="0" destOrd="0" presId="urn:microsoft.com/office/officeart/2005/8/layout/lProcess3"/>
    <dgm:cxn modelId="{423F36A5-D052-4923-B564-7617B5E7A2BF}" srcId="{E0C0F185-5AC4-4AB0-AED3-4A1677823504}" destId="{F350386D-6F7B-4D2A-A632-B5EC2F0E96A4}" srcOrd="0" destOrd="0" parTransId="{4AE39716-0C75-4182-B2F9-5FAFEA5D5647}" sibTransId="{2714D1EF-52D7-44FA-BCC9-31636EAE1BB0}"/>
    <dgm:cxn modelId="{11EB76F3-59C7-44D6-8C6C-CBD830E07518}" srcId="{AF68DB52-833E-4353-9CE7-8AB1D6D3DF65}" destId="{F1362E59-E739-4B2D-8551-4061EBBD65F0}" srcOrd="3" destOrd="0" parTransId="{7CCCD005-E903-4B5E-AA40-E129A7BA0002}" sibTransId="{72A51CD5-3CB4-4D00-BEF8-335D4C35C839}"/>
    <dgm:cxn modelId="{22FEE9D0-AE0A-4A8A-9DEB-18D9C85A0E45}" srcId="{AF68DB52-833E-4353-9CE7-8AB1D6D3DF65}" destId="{E0C0F185-5AC4-4AB0-AED3-4A1677823504}" srcOrd="0" destOrd="0" parTransId="{D79B40CB-CF58-4403-94CD-7DBDDBAC6085}" sibTransId="{F546DA92-BDCB-4CD8-9DED-449AAFAD8EA4}"/>
    <dgm:cxn modelId="{AAB63871-21D7-4A5C-B326-965D13B5DBA9}" srcId="{F1362E59-E739-4B2D-8551-4061EBBD65F0}" destId="{CE0E799D-90C9-4081-8948-C862D2A45743}" srcOrd="0" destOrd="0" parTransId="{6C8053F1-1554-468D-9629-51C9EB76D713}" sibTransId="{EC13CDFE-0339-468C-882C-8D900121377F}"/>
    <dgm:cxn modelId="{D47F97BE-4B58-EC43-860E-74607EE40083}" type="presOf" srcId="{F350386D-6F7B-4D2A-A632-B5EC2F0E96A4}" destId="{99480972-396B-4094-938B-8E5C76BE667E}" srcOrd="0" destOrd="0" presId="urn:microsoft.com/office/officeart/2005/8/layout/lProcess3"/>
    <dgm:cxn modelId="{6BC52CD5-CA6D-43C7-86C4-54CF5FBBBFA9}" srcId="{970652AA-624B-4E16-B524-B2CD051B1916}" destId="{6169B74F-7E8B-4CEF-BBCD-DDF3112D8AC0}" srcOrd="0" destOrd="0" parTransId="{10326761-CF8A-4CB5-B4F6-7CAA2D9CF0B9}" sibTransId="{3943B658-31B4-4FA6-8D37-E14A7BDFE844}"/>
    <dgm:cxn modelId="{9F3BDC61-0952-4BA9-85E6-3DB29B201844}" srcId="{970652AA-624B-4E16-B524-B2CD051B1916}" destId="{00D977EE-B545-47E3-B4B3-F350B954D2D9}" srcOrd="1" destOrd="0" parTransId="{6A23A2C9-2FCF-4D01-9B48-B248997FF3C6}" sibTransId="{34D5D52D-B221-4D27-AA60-500CD067B467}"/>
    <dgm:cxn modelId="{68A83EBF-9F12-474A-A5F5-4BDDD48E5349}" srcId="{F1362E59-E739-4B2D-8551-4061EBBD65F0}" destId="{C4D0A6B1-5F21-40DE-B8EC-F632E23BE74A}" srcOrd="1" destOrd="0" parTransId="{1E5AA7F5-CE21-4859-B94C-3A4B5813823D}" sibTransId="{F744811F-7C26-421C-B2CB-97C817992599}"/>
    <dgm:cxn modelId="{DF33D771-A480-8841-BABB-3E5FE5E4E8F3}" type="presOf" srcId="{E0C0F185-5AC4-4AB0-AED3-4A1677823504}" destId="{A779B40F-B791-4300-BEA8-032BE85B6CC1}" srcOrd="0" destOrd="0" presId="urn:microsoft.com/office/officeart/2005/8/layout/lProcess3"/>
    <dgm:cxn modelId="{A8A632EB-786A-4A45-9511-AC844C221428}" type="presOf" srcId="{AF68DB52-833E-4353-9CE7-8AB1D6D3DF65}" destId="{EA6F86B4-1F5E-41DA-B3A4-A2062F01A60C}" srcOrd="0" destOrd="0" presId="urn:microsoft.com/office/officeart/2005/8/layout/lProcess3"/>
    <dgm:cxn modelId="{671943D9-7E61-2042-A904-47AC44F869BB}" type="presOf" srcId="{970652AA-624B-4E16-B524-B2CD051B1916}" destId="{B1EE6F4E-321B-4D04-8891-D978A2D6913A}" srcOrd="0" destOrd="0" presId="urn:microsoft.com/office/officeart/2005/8/layout/lProcess3"/>
    <dgm:cxn modelId="{DB7497B3-0260-0D49-AC4A-655A0222A936}" type="presOf" srcId="{00D977EE-B545-47E3-B4B3-F350B954D2D9}" destId="{F28EC97C-45E8-4D77-B36F-774EE955F695}" srcOrd="0" destOrd="0" presId="urn:microsoft.com/office/officeart/2005/8/layout/lProcess3"/>
    <dgm:cxn modelId="{C3FCC841-5290-2640-BC33-B4238A844BB9}" type="presOf" srcId="{E4B8B0BE-7B34-4B54-8F0E-10CC51B07AE6}" destId="{02DBC838-849D-4770-B329-B02C5DDB9260}" srcOrd="0" destOrd="0" presId="urn:microsoft.com/office/officeart/2005/8/layout/lProcess3"/>
    <dgm:cxn modelId="{480D0016-2379-3C4F-8625-61A7EAC8ABA7}" type="presOf" srcId="{F763C363-7829-4680-9BA0-3CADC8E0BC1C}" destId="{03D3AA27-A298-41E5-BA4F-42B2387B47FC}" srcOrd="0" destOrd="0" presId="urn:microsoft.com/office/officeart/2005/8/layout/lProcess3"/>
    <dgm:cxn modelId="{5AAB97FA-8246-41FA-9E81-744AC5664501}" srcId="{DD3613D2-280A-407A-B843-31C5FE2B9E9D}" destId="{E4B8B0BE-7B34-4B54-8F0E-10CC51B07AE6}" srcOrd="0" destOrd="0" parTransId="{B1566143-58EE-4A17-9855-08B53C535525}" sibTransId="{4F87DF80-8A27-4ADD-B4BF-86CA4B7E9B52}"/>
    <dgm:cxn modelId="{BFB1F418-4B92-4E3B-A172-2CAC676BE770}" srcId="{DD3613D2-280A-407A-B843-31C5FE2B9E9D}" destId="{F763C363-7829-4680-9BA0-3CADC8E0BC1C}" srcOrd="1" destOrd="0" parTransId="{2E178F40-8212-4100-ACBA-A5E93B7D6224}" sibTransId="{9729DADE-AE1E-4C0D-A8DC-142183AD09A2}"/>
    <dgm:cxn modelId="{9B77B90E-8200-4CD7-86F5-F35CE8B6504C}" srcId="{E0C0F185-5AC4-4AB0-AED3-4A1677823504}" destId="{55198BB6-5084-4763-9767-094D261ADD9F}" srcOrd="1" destOrd="0" parTransId="{3E582BC9-78FF-4C17-8B1E-3E7C27EF6F43}" sibTransId="{9D36983B-0C3D-4757-BA76-259D31C81835}"/>
    <dgm:cxn modelId="{976CADE6-5CFA-174F-9D4A-5DD9A63DABD9}" type="presParOf" srcId="{EA6F86B4-1F5E-41DA-B3A4-A2062F01A60C}" destId="{DABEA05B-689E-4BBB-B017-BFC2446E7CA2}" srcOrd="0" destOrd="0" presId="urn:microsoft.com/office/officeart/2005/8/layout/lProcess3"/>
    <dgm:cxn modelId="{36447ED6-B96F-584C-B81A-4B94ED7BDB38}" type="presParOf" srcId="{DABEA05B-689E-4BBB-B017-BFC2446E7CA2}" destId="{A779B40F-B791-4300-BEA8-032BE85B6CC1}" srcOrd="0" destOrd="0" presId="urn:microsoft.com/office/officeart/2005/8/layout/lProcess3"/>
    <dgm:cxn modelId="{5E959A3D-A38C-284B-9196-0389ECF5FD57}" type="presParOf" srcId="{DABEA05B-689E-4BBB-B017-BFC2446E7CA2}" destId="{8965ACF3-39BA-4384-8376-C18A8A5E57EC}" srcOrd="1" destOrd="0" presId="urn:microsoft.com/office/officeart/2005/8/layout/lProcess3"/>
    <dgm:cxn modelId="{59AEF4E9-2FBF-8E4C-BF9C-BA9C7DB50DD5}" type="presParOf" srcId="{DABEA05B-689E-4BBB-B017-BFC2446E7CA2}" destId="{99480972-396B-4094-938B-8E5C76BE667E}" srcOrd="2" destOrd="0" presId="urn:microsoft.com/office/officeart/2005/8/layout/lProcess3"/>
    <dgm:cxn modelId="{B5360D1F-E7AE-3344-8941-C6269C60A2FB}" type="presParOf" srcId="{DABEA05B-689E-4BBB-B017-BFC2446E7CA2}" destId="{B6D356F7-A431-4D56-A345-C04D0C8B62E0}" srcOrd="3" destOrd="0" presId="urn:microsoft.com/office/officeart/2005/8/layout/lProcess3"/>
    <dgm:cxn modelId="{BD657668-7C1F-1949-B2DD-9DA59AE811DA}" type="presParOf" srcId="{DABEA05B-689E-4BBB-B017-BFC2446E7CA2}" destId="{BF66ED33-E8FA-45A6-A002-6E7EEADC1C0F}" srcOrd="4" destOrd="0" presId="urn:microsoft.com/office/officeart/2005/8/layout/lProcess3"/>
    <dgm:cxn modelId="{66887E8F-4229-1A40-995A-F9ED8ECF20B3}" type="presParOf" srcId="{EA6F86B4-1F5E-41DA-B3A4-A2062F01A60C}" destId="{C741DA10-7D03-4E12-A398-B6F77238584E}" srcOrd="1" destOrd="0" presId="urn:microsoft.com/office/officeart/2005/8/layout/lProcess3"/>
    <dgm:cxn modelId="{452C7147-6378-DD4C-BAB7-A716D8582DE8}" type="presParOf" srcId="{EA6F86B4-1F5E-41DA-B3A4-A2062F01A60C}" destId="{D03D8C56-028D-4F48-9508-4F9E1A358583}" srcOrd="2" destOrd="0" presId="urn:microsoft.com/office/officeart/2005/8/layout/lProcess3"/>
    <dgm:cxn modelId="{C8122E99-4B33-9D47-927B-1212BE79B435}" type="presParOf" srcId="{D03D8C56-028D-4F48-9508-4F9E1A358583}" destId="{5FCEE20E-DF2D-4677-A388-7179B6D44090}" srcOrd="0" destOrd="0" presId="urn:microsoft.com/office/officeart/2005/8/layout/lProcess3"/>
    <dgm:cxn modelId="{A096AF7C-AE7F-D14E-8FA6-BF02785FA6EF}" type="presParOf" srcId="{D03D8C56-028D-4F48-9508-4F9E1A358583}" destId="{257E205D-CE54-400C-85B4-B64A5026D000}" srcOrd="1" destOrd="0" presId="urn:microsoft.com/office/officeart/2005/8/layout/lProcess3"/>
    <dgm:cxn modelId="{CBFCCEB1-52DB-9F4A-9D8E-7B6BEF60EEB2}" type="presParOf" srcId="{D03D8C56-028D-4F48-9508-4F9E1A358583}" destId="{02DBC838-849D-4770-B329-B02C5DDB9260}" srcOrd="2" destOrd="0" presId="urn:microsoft.com/office/officeart/2005/8/layout/lProcess3"/>
    <dgm:cxn modelId="{C7B49CC0-1303-0D46-A686-3C0E1D58BD93}" type="presParOf" srcId="{D03D8C56-028D-4F48-9508-4F9E1A358583}" destId="{709477D7-4B36-4925-9740-A65963F2D2C2}" srcOrd="3" destOrd="0" presId="urn:microsoft.com/office/officeart/2005/8/layout/lProcess3"/>
    <dgm:cxn modelId="{375EF2E1-1FE5-BB4B-8EC7-F49A5E1CC452}" type="presParOf" srcId="{D03D8C56-028D-4F48-9508-4F9E1A358583}" destId="{03D3AA27-A298-41E5-BA4F-42B2387B47FC}" srcOrd="4" destOrd="0" presId="urn:microsoft.com/office/officeart/2005/8/layout/lProcess3"/>
    <dgm:cxn modelId="{FA751083-7CED-8A43-BD9F-DF496F544135}" type="presParOf" srcId="{EA6F86B4-1F5E-41DA-B3A4-A2062F01A60C}" destId="{ECAF3FC3-694A-45FA-BA58-C3E87A5E486A}" srcOrd="3" destOrd="0" presId="urn:microsoft.com/office/officeart/2005/8/layout/lProcess3"/>
    <dgm:cxn modelId="{78B3FDCE-8B3C-A64F-A964-B6406D4CCD89}" type="presParOf" srcId="{EA6F86B4-1F5E-41DA-B3A4-A2062F01A60C}" destId="{39885686-2E3A-4870-BAD7-57C591F079AC}" srcOrd="4" destOrd="0" presId="urn:microsoft.com/office/officeart/2005/8/layout/lProcess3"/>
    <dgm:cxn modelId="{84AD08D3-62B1-7347-A4C0-872521D64FB4}" type="presParOf" srcId="{39885686-2E3A-4870-BAD7-57C591F079AC}" destId="{B1EE6F4E-321B-4D04-8891-D978A2D6913A}" srcOrd="0" destOrd="0" presId="urn:microsoft.com/office/officeart/2005/8/layout/lProcess3"/>
    <dgm:cxn modelId="{80BEEF3C-CE7C-124F-A1C1-EB985F8BAF8B}" type="presParOf" srcId="{39885686-2E3A-4870-BAD7-57C591F079AC}" destId="{79C454C9-2848-4F45-96B5-3D4B27944495}" srcOrd="1" destOrd="0" presId="urn:microsoft.com/office/officeart/2005/8/layout/lProcess3"/>
    <dgm:cxn modelId="{19FFA0E9-12CB-8644-9BFE-02456C3EC409}" type="presParOf" srcId="{39885686-2E3A-4870-BAD7-57C591F079AC}" destId="{72C6A8E3-7275-4CAB-8AF0-05100E3388C8}" srcOrd="2" destOrd="0" presId="urn:microsoft.com/office/officeart/2005/8/layout/lProcess3"/>
    <dgm:cxn modelId="{7D1AEC30-6DFE-0C40-8501-17E8D166679C}" type="presParOf" srcId="{39885686-2E3A-4870-BAD7-57C591F079AC}" destId="{BCB4A530-DA5E-4127-A197-BF5DC7E9100F}" srcOrd="3" destOrd="0" presId="urn:microsoft.com/office/officeart/2005/8/layout/lProcess3"/>
    <dgm:cxn modelId="{C2FD9F72-2150-5543-8A37-92D5D1939933}" type="presParOf" srcId="{39885686-2E3A-4870-BAD7-57C591F079AC}" destId="{F28EC97C-45E8-4D77-B36F-774EE955F695}" srcOrd="4" destOrd="0" presId="urn:microsoft.com/office/officeart/2005/8/layout/lProcess3"/>
    <dgm:cxn modelId="{F4902C9E-010F-0B42-9E13-2BAC9AC49609}" type="presParOf" srcId="{EA6F86B4-1F5E-41DA-B3A4-A2062F01A60C}" destId="{BA8F9D06-50E8-4733-B32E-59943A92D105}" srcOrd="5" destOrd="0" presId="urn:microsoft.com/office/officeart/2005/8/layout/lProcess3"/>
    <dgm:cxn modelId="{769267C4-5651-3E42-9C1A-A5BE2D9AF1CC}" type="presParOf" srcId="{EA6F86B4-1F5E-41DA-B3A4-A2062F01A60C}" destId="{C434407D-3315-4961-A472-F0F5877BC831}" srcOrd="6" destOrd="0" presId="urn:microsoft.com/office/officeart/2005/8/layout/lProcess3"/>
    <dgm:cxn modelId="{7FA1034D-1FA1-3748-A5F7-EA80A4AD63CF}" type="presParOf" srcId="{C434407D-3315-4961-A472-F0F5877BC831}" destId="{AA50F9C4-D376-4FD0-8720-25C11FD3BC55}" srcOrd="0" destOrd="0" presId="urn:microsoft.com/office/officeart/2005/8/layout/lProcess3"/>
    <dgm:cxn modelId="{A2F317FC-A886-334F-8901-6F649B5C0174}" type="presParOf" srcId="{C434407D-3315-4961-A472-F0F5877BC831}" destId="{0773F38E-74DB-4971-AB48-E9AAF1FF07BD}" srcOrd="1" destOrd="0" presId="urn:microsoft.com/office/officeart/2005/8/layout/lProcess3"/>
    <dgm:cxn modelId="{AB99D251-7DB6-C647-ADB2-1BD48EE91F8E}" type="presParOf" srcId="{C434407D-3315-4961-A472-F0F5877BC831}" destId="{339F7D6B-2E2E-4EB6-85F6-706AC9DC49AB}" srcOrd="2" destOrd="0" presId="urn:microsoft.com/office/officeart/2005/8/layout/lProcess3"/>
    <dgm:cxn modelId="{80568277-7046-6549-812D-F5EB8A47C71B}" type="presParOf" srcId="{C434407D-3315-4961-A472-F0F5877BC831}" destId="{C873C51C-1A54-444D-8351-28BD981B320A}" srcOrd="3" destOrd="0" presId="urn:microsoft.com/office/officeart/2005/8/layout/lProcess3"/>
    <dgm:cxn modelId="{49FF3637-E31F-8D46-B9D9-792B386028DE}" type="presParOf" srcId="{C434407D-3315-4961-A472-F0F5877BC831}" destId="{739C073B-EBA2-4A73-A396-8D6AA7D9F100}" srcOrd="4" destOrd="0" presId="urn:microsoft.com/office/officeart/2005/8/layout/lProcess3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2132A8D-3076-4C1F-9DD5-E5488DB08048}">
      <dsp:nvSpPr>
        <dsp:cNvPr id="0" name=""/>
        <dsp:cNvSpPr/>
      </dsp:nvSpPr>
      <dsp:spPr>
        <a:xfrm>
          <a:off x="3966651" y="2377071"/>
          <a:ext cx="2905309" cy="2905309"/>
        </a:xfrm>
        <a:prstGeom prst="gear9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8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实践</a:t>
          </a:r>
          <a:endParaRPr lang="zh-CN" altLang="en-US" sz="48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sp:txBody>
      <dsp:txXfrm>
        <a:off x="4550747" y="3057626"/>
        <a:ext cx="1737117" cy="1493389"/>
      </dsp:txXfrm>
    </dsp:sp>
    <dsp:sp modelId="{BD23F24E-9F56-498F-BA55-2C8A0FFCD4C3}">
      <dsp:nvSpPr>
        <dsp:cNvPr id="0" name=""/>
        <dsp:cNvSpPr/>
      </dsp:nvSpPr>
      <dsp:spPr>
        <a:xfrm>
          <a:off x="2276290" y="1690361"/>
          <a:ext cx="2112952" cy="2112952"/>
        </a:xfrm>
        <a:prstGeom prst="gear6">
          <a:avLst/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0800" tIns="50800" rIns="50800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技能</a:t>
          </a:r>
          <a:endParaRPr lang="zh-CN" altLang="en-US" sz="4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sp:txBody>
      <dsp:txXfrm>
        <a:off x="2808232" y="2225518"/>
        <a:ext cx="1049068" cy="1042638"/>
      </dsp:txXfrm>
    </dsp:sp>
    <dsp:sp modelId="{65512687-3262-4B33-9FDF-86711D475535}">
      <dsp:nvSpPr>
        <dsp:cNvPr id="0" name=""/>
        <dsp:cNvSpPr/>
      </dsp:nvSpPr>
      <dsp:spPr>
        <a:xfrm rot="20700000">
          <a:off x="3459759" y="232640"/>
          <a:ext cx="2070262" cy="2070262"/>
        </a:xfrm>
        <a:prstGeom prst="gear6">
          <a:avLst/>
        </a:prstGeom>
        <a:solidFill>
          <a:srgbClr val="2EBAAD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extrusionH="190500" prstMaterial="matte">
          <a:bevelT w="120650" h="38100" prst="relaxedInset"/>
          <a:bevelB w="120650" h="571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5880" tIns="55880" rIns="55880" bIns="55880" numCol="1" spcCol="1270" anchor="ctr" anchorCtr="0">
          <a:noAutofit/>
        </a:bodyPr>
        <a:lstStyle/>
        <a:p>
          <a:pPr lvl="0" algn="ctr" defTabSz="1955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4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理论</a:t>
          </a:r>
          <a:endParaRPr lang="zh-CN" altLang="en-US" sz="44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sp:txBody>
      <dsp:txXfrm rot="-20700000">
        <a:off x="3913828" y="686709"/>
        <a:ext cx="1162123" cy="1162123"/>
      </dsp:txXfrm>
    </dsp:sp>
    <dsp:sp modelId="{E59EBEB3-99A6-4A80-BE6B-4485F8D95B22}">
      <dsp:nvSpPr>
        <dsp:cNvPr id="0" name=""/>
        <dsp:cNvSpPr/>
      </dsp:nvSpPr>
      <dsp:spPr>
        <a:xfrm>
          <a:off x="3755382" y="1931733"/>
          <a:ext cx="3718796" cy="3718796"/>
        </a:xfrm>
        <a:prstGeom prst="circularArrow">
          <a:avLst>
            <a:gd name="adj1" fmla="val 4688"/>
            <a:gd name="adj2" fmla="val 299029"/>
            <a:gd name="adj3" fmla="val 2537202"/>
            <a:gd name="adj4" fmla="val 15816681"/>
            <a:gd name="adj5" fmla="val 5469"/>
          </a:avLst>
        </a:prstGeom>
        <a:solidFill>
          <a:srgbClr val="BF3B12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9C91F0F-1BEA-4F35-A75C-3F74B60B17AC}">
      <dsp:nvSpPr>
        <dsp:cNvPr id="0" name=""/>
        <dsp:cNvSpPr/>
      </dsp:nvSpPr>
      <dsp:spPr>
        <a:xfrm>
          <a:off x="1902090" y="1218175"/>
          <a:ext cx="2701937" cy="2701937"/>
        </a:xfrm>
        <a:prstGeom prst="leftCircularArrow">
          <a:avLst>
            <a:gd name="adj1" fmla="val 6452"/>
            <a:gd name="adj2" fmla="val 429999"/>
            <a:gd name="adj3" fmla="val 10489124"/>
            <a:gd name="adj4" fmla="val 14837806"/>
            <a:gd name="adj5" fmla="val 7527"/>
          </a:avLst>
        </a:prstGeom>
        <a:solidFill>
          <a:schemeClr val="tx2">
            <a:lumMod val="60000"/>
            <a:lumOff val="4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177FC84-0ED2-4140-B08E-BB11D724BE73}">
      <dsp:nvSpPr>
        <dsp:cNvPr id="0" name=""/>
        <dsp:cNvSpPr/>
      </dsp:nvSpPr>
      <dsp:spPr>
        <a:xfrm>
          <a:off x="2980886" y="-225494"/>
          <a:ext cx="2913233" cy="2913233"/>
        </a:xfrm>
        <a:prstGeom prst="circularArrow">
          <a:avLst>
            <a:gd name="adj1" fmla="val 5984"/>
            <a:gd name="adj2" fmla="val 394124"/>
            <a:gd name="adj3" fmla="val 13313824"/>
            <a:gd name="adj4" fmla="val 10508221"/>
            <a:gd name="adj5" fmla="val 6981"/>
          </a:avLst>
        </a:prstGeom>
        <a:solidFill>
          <a:schemeClr val="accent2">
            <a:lumMod val="75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p3d z="-60000" extrusionH="63500" prstMaterial="matte">
          <a:bevelT w="50800" h="19050" prst="relaxedInset"/>
          <a:contourClr>
            <a:schemeClr val="bg1"/>
          </a:contourClr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2ABA70D-341C-2B46-81E7-130E96F23175}">
      <dsp:nvSpPr>
        <dsp:cNvPr id="0" name=""/>
        <dsp:cNvSpPr/>
      </dsp:nvSpPr>
      <dsp:spPr>
        <a:xfrm rot="5400000">
          <a:off x="5279089" y="-2324389"/>
          <a:ext cx="409843" cy="51614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Hei"/>
              <a:ea typeface="Hei"/>
              <a:cs typeface="Hei"/>
            </a:rPr>
            <a:t>教材，手册，</a:t>
          </a:r>
          <a:r>
            <a:rPr lang="en-US" altLang="zh-CN" sz="2400" kern="1200" dirty="0" smtClean="0">
              <a:latin typeface="Hei"/>
              <a:ea typeface="Hei"/>
              <a:cs typeface="Hei"/>
            </a:rPr>
            <a:t>PPT</a:t>
          </a:r>
          <a:r>
            <a:rPr lang="zh-CN" altLang="en-US" sz="2400" kern="1200" dirty="0" smtClean="0">
              <a:latin typeface="Hei"/>
              <a:ea typeface="Hei"/>
              <a:cs typeface="Hei"/>
            </a:rPr>
            <a:t>，大纲</a:t>
          </a:r>
          <a:endParaRPr lang="zh-CN" altLang="en-US" sz="2400" kern="1200" dirty="0">
            <a:latin typeface="Hei"/>
            <a:ea typeface="Hei"/>
            <a:cs typeface="Hei"/>
          </a:endParaRPr>
        </a:p>
      </dsp:txBody>
      <dsp:txXfrm rot="-5400000">
        <a:off x="2903300" y="71407"/>
        <a:ext cx="5141415" cy="369829"/>
      </dsp:txXfrm>
    </dsp:sp>
    <dsp:sp modelId="{52168FA0-3EE4-8A4B-A9E4-914BDA026522}">
      <dsp:nvSpPr>
        <dsp:cNvPr id="0" name=""/>
        <dsp:cNvSpPr/>
      </dsp:nvSpPr>
      <dsp:spPr>
        <a:xfrm>
          <a:off x="0" y="169"/>
          <a:ext cx="2903300" cy="5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>
              <a:latin typeface="Hei"/>
              <a:ea typeface="Hei"/>
              <a:cs typeface="Hei"/>
            </a:rPr>
            <a:t>准备</a:t>
          </a:r>
          <a:endParaRPr lang="zh-CN" altLang="en-US" sz="2700" kern="1200" dirty="0">
            <a:latin typeface="Hei"/>
            <a:ea typeface="Hei"/>
            <a:cs typeface="Hei"/>
          </a:endParaRPr>
        </a:p>
      </dsp:txBody>
      <dsp:txXfrm>
        <a:off x="25009" y="25178"/>
        <a:ext cx="2853282" cy="462286"/>
      </dsp:txXfrm>
    </dsp:sp>
    <dsp:sp modelId="{0B507AE3-8CEB-094C-B76E-F1CE89380B07}">
      <dsp:nvSpPr>
        <dsp:cNvPr id="0" name=""/>
        <dsp:cNvSpPr/>
      </dsp:nvSpPr>
      <dsp:spPr>
        <a:xfrm rot="5400000">
          <a:off x="5279089" y="-1786470"/>
          <a:ext cx="409843" cy="51614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Hei"/>
              <a:ea typeface="Hei"/>
              <a:cs typeface="Hei"/>
            </a:rPr>
            <a:t>竞选，组队，分工，述职</a:t>
          </a:r>
          <a:endParaRPr lang="en-US" altLang="zh-CN" sz="2400" kern="1200" dirty="0" smtClean="0">
            <a:latin typeface="Hei"/>
            <a:ea typeface="Hei"/>
            <a:cs typeface="Hei"/>
          </a:endParaRPr>
        </a:p>
      </dsp:txBody>
      <dsp:txXfrm rot="-5400000">
        <a:off x="2903300" y="609326"/>
        <a:ext cx="5141415" cy="369829"/>
      </dsp:txXfrm>
    </dsp:sp>
    <dsp:sp modelId="{BF722741-8B14-4742-B601-DA2A0E0E9743}">
      <dsp:nvSpPr>
        <dsp:cNvPr id="0" name=""/>
        <dsp:cNvSpPr/>
      </dsp:nvSpPr>
      <dsp:spPr>
        <a:xfrm>
          <a:off x="0" y="538089"/>
          <a:ext cx="2903300" cy="5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>
              <a:latin typeface="Hei"/>
              <a:ea typeface="Hei"/>
              <a:cs typeface="Hei"/>
            </a:rPr>
            <a:t>热身</a:t>
          </a:r>
          <a:endParaRPr lang="en-US" altLang="zh-CN" sz="2700" kern="1200" dirty="0" smtClean="0">
            <a:latin typeface="Hei"/>
            <a:ea typeface="Hei"/>
            <a:cs typeface="Hei"/>
          </a:endParaRPr>
        </a:p>
      </dsp:txBody>
      <dsp:txXfrm>
        <a:off x="25009" y="563098"/>
        <a:ext cx="2853282" cy="462286"/>
      </dsp:txXfrm>
    </dsp:sp>
    <dsp:sp modelId="{1B4954C1-BC37-B64B-8AA9-B4804875359B}">
      <dsp:nvSpPr>
        <dsp:cNvPr id="0" name=""/>
        <dsp:cNvSpPr/>
      </dsp:nvSpPr>
      <dsp:spPr>
        <a:xfrm rot="5400000">
          <a:off x="5279089" y="-1248550"/>
          <a:ext cx="409843" cy="51614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Hei"/>
              <a:ea typeface="Hei"/>
              <a:cs typeface="Hei"/>
            </a:rPr>
            <a:t>二个季度模拟，熟悉规则</a:t>
          </a:r>
          <a:endParaRPr lang="en-US" altLang="zh-CN" sz="2400" kern="1200" dirty="0" smtClean="0">
            <a:latin typeface="Hei"/>
            <a:ea typeface="Hei"/>
            <a:cs typeface="Hei"/>
          </a:endParaRPr>
        </a:p>
      </dsp:txBody>
      <dsp:txXfrm rot="-5400000">
        <a:off x="2903300" y="1147246"/>
        <a:ext cx="5141415" cy="369829"/>
      </dsp:txXfrm>
    </dsp:sp>
    <dsp:sp modelId="{236F4A0D-76C6-AC45-B1D4-B6E000CF1F5A}">
      <dsp:nvSpPr>
        <dsp:cNvPr id="0" name=""/>
        <dsp:cNvSpPr/>
      </dsp:nvSpPr>
      <dsp:spPr>
        <a:xfrm>
          <a:off x="0" y="1076008"/>
          <a:ext cx="2903300" cy="5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>
              <a:latin typeface="Hei"/>
              <a:ea typeface="Hei"/>
              <a:cs typeface="Hei"/>
            </a:rPr>
            <a:t>导入</a:t>
          </a:r>
          <a:endParaRPr lang="en-US" altLang="zh-CN" sz="2700" kern="1200" dirty="0" smtClean="0">
            <a:latin typeface="Hei"/>
            <a:ea typeface="Hei"/>
            <a:cs typeface="Hei"/>
          </a:endParaRPr>
        </a:p>
      </dsp:txBody>
      <dsp:txXfrm>
        <a:off x="25009" y="1101017"/>
        <a:ext cx="2853282" cy="462286"/>
      </dsp:txXfrm>
    </dsp:sp>
    <dsp:sp modelId="{C41F676A-3CB8-AB4B-BFBE-7BD7094D7D83}">
      <dsp:nvSpPr>
        <dsp:cNvPr id="0" name=""/>
        <dsp:cNvSpPr/>
      </dsp:nvSpPr>
      <dsp:spPr>
        <a:xfrm rot="5400000">
          <a:off x="5279089" y="-710631"/>
          <a:ext cx="409843" cy="51614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Hei"/>
              <a:ea typeface="Hei"/>
              <a:cs typeface="Hei"/>
            </a:rPr>
            <a:t>经营管理知识的贯穿运用</a:t>
          </a:r>
          <a:endParaRPr lang="en-US" altLang="zh-CN" sz="2400" kern="1200" dirty="0" smtClean="0">
            <a:latin typeface="Hei"/>
            <a:ea typeface="Hei"/>
            <a:cs typeface="Hei"/>
          </a:endParaRPr>
        </a:p>
      </dsp:txBody>
      <dsp:txXfrm rot="-5400000">
        <a:off x="2903300" y="1685165"/>
        <a:ext cx="5141415" cy="369829"/>
      </dsp:txXfrm>
    </dsp:sp>
    <dsp:sp modelId="{631C2DE2-D8F6-9E4A-80D5-7ED7D24CA79F}">
      <dsp:nvSpPr>
        <dsp:cNvPr id="0" name=""/>
        <dsp:cNvSpPr/>
      </dsp:nvSpPr>
      <dsp:spPr>
        <a:xfrm>
          <a:off x="0" y="1613927"/>
          <a:ext cx="2903300" cy="5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>
              <a:latin typeface="Hei"/>
              <a:ea typeface="Hei"/>
              <a:cs typeface="Hei"/>
            </a:rPr>
            <a:t>实战</a:t>
          </a:r>
          <a:endParaRPr lang="en-US" altLang="zh-CN" sz="2700" kern="1200" dirty="0" smtClean="0">
            <a:latin typeface="Hei"/>
            <a:ea typeface="Hei"/>
            <a:cs typeface="Hei"/>
          </a:endParaRPr>
        </a:p>
      </dsp:txBody>
      <dsp:txXfrm>
        <a:off x="25009" y="1638936"/>
        <a:ext cx="2853282" cy="462286"/>
      </dsp:txXfrm>
    </dsp:sp>
    <dsp:sp modelId="{4402C449-99AC-B147-BA89-8F792C1459C5}">
      <dsp:nvSpPr>
        <dsp:cNvPr id="0" name=""/>
        <dsp:cNvSpPr/>
      </dsp:nvSpPr>
      <dsp:spPr>
        <a:xfrm rot="5400000">
          <a:off x="5279089" y="-172712"/>
          <a:ext cx="409843" cy="51614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Hei"/>
              <a:ea typeface="Hei"/>
              <a:cs typeface="Hei"/>
            </a:rPr>
            <a:t>对经营成果进行总结分析</a:t>
          </a:r>
          <a:endParaRPr lang="en-US" altLang="zh-CN" sz="2400" kern="1200" dirty="0" smtClean="0">
            <a:latin typeface="Hei"/>
            <a:ea typeface="Hei"/>
            <a:cs typeface="Hei"/>
          </a:endParaRPr>
        </a:p>
      </dsp:txBody>
      <dsp:txXfrm rot="-5400000">
        <a:off x="2903300" y="2223084"/>
        <a:ext cx="5141415" cy="369829"/>
      </dsp:txXfrm>
    </dsp:sp>
    <dsp:sp modelId="{E5918C2B-AE0D-2A4B-9B43-31474247AEA3}">
      <dsp:nvSpPr>
        <dsp:cNvPr id="0" name=""/>
        <dsp:cNvSpPr/>
      </dsp:nvSpPr>
      <dsp:spPr>
        <a:xfrm>
          <a:off x="0" y="2151847"/>
          <a:ext cx="2903300" cy="5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>
              <a:latin typeface="Hei"/>
              <a:ea typeface="Hei"/>
              <a:cs typeface="Hei"/>
            </a:rPr>
            <a:t>分析</a:t>
          </a:r>
          <a:endParaRPr lang="en-US" altLang="zh-CN" sz="2700" kern="1200" dirty="0" smtClean="0">
            <a:latin typeface="Hei"/>
            <a:ea typeface="Hei"/>
            <a:cs typeface="Hei"/>
          </a:endParaRPr>
        </a:p>
      </dsp:txBody>
      <dsp:txXfrm>
        <a:off x="25009" y="2176856"/>
        <a:ext cx="2853282" cy="462286"/>
      </dsp:txXfrm>
    </dsp:sp>
    <dsp:sp modelId="{BE1EDC04-AEC5-774F-B655-78DCEE53ACBE}">
      <dsp:nvSpPr>
        <dsp:cNvPr id="0" name=""/>
        <dsp:cNvSpPr/>
      </dsp:nvSpPr>
      <dsp:spPr>
        <a:xfrm rot="5400000">
          <a:off x="5279089" y="365207"/>
          <a:ext cx="409843" cy="51614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Hei"/>
              <a:ea typeface="Hei"/>
              <a:cs typeface="Hei"/>
            </a:rPr>
            <a:t>自评，互评，教师点评补充</a:t>
          </a:r>
          <a:endParaRPr lang="en-US" altLang="zh-CN" sz="2400" kern="1200" dirty="0" smtClean="0">
            <a:latin typeface="Hei"/>
            <a:ea typeface="Hei"/>
            <a:cs typeface="Hei"/>
          </a:endParaRPr>
        </a:p>
      </dsp:txBody>
      <dsp:txXfrm rot="-5400000">
        <a:off x="2903300" y="2761004"/>
        <a:ext cx="5141415" cy="369829"/>
      </dsp:txXfrm>
    </dsp:sp>
    <dsp:sp modelId="{2E7C29D5-9E2F-CC4B-8700-55F6A6E0BAC9}">
      <dsp:nvSpPr>
        <dsp:cNvPr id="0" name=""/>
        <dsp:cNvSpPr/>
      </dsp:nvSpPr>
      <dsp:spPr>
        <a:xfrm>
          <a:off x="0" y="2689766"/>
          <a:ext cx="2903300" cy="5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>
              <a:latin typeface="Hei"/>
              <a:ea typeface="Hei"/>
              <a:cs typeface="Hei"/>
            </a:rPr>
            <a:t>点评</a:t>
          </a:r>
          <a:endParaRPr lang="en-US" altLang="zh-CN" sz="2700" kern="1200" dirty="0" smtClean="0">
            <a:latin typeface="Hei"/>
            <a:ea typeface="Hei"/>
            <a:cs typeface="Hei"/>
          </a:endParaRPr>
        </a:p>
      </dsp:txBody>
      <dsp:txXfrm>
        <a:off x="25009" y="2714775"/>
        <a:ext cx="2853282" cy="462286"/>
      </dsp:txXfrm>
    </dsp:sp>
    <dsp:sp modelId="{C1D7E385-A85F-FE42-9043-B5060E598082}">
      <dsp:nvSpPr>
        <dsp:cNvPr id="0" name=""/>
        <dsp:cNvSpPr/>
      </dsp:nvSpPr>
      <dsp:spPr>
        <a:xfrm rot="5400000">
          <a:off x="5279089" y="903126"/>
          <a:ext cx="409843" cy="51614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Hei"/>
              <a:ea typeface="Hei"/>
              <a:cs typeface="Hei"/>
            </a:rPr>
            <a:t>企业案例分析，知识应用</a:t>
          </a:r>
          <a:endParaRPr lang="en-US" altLang="zh-CN" sz="2400" kern="1200" dirty="0" smtClean="0">
            <a:latin typeface="Hei"/>
            <a:ea typeface="Hei"/>
            <a:cs typeface="Hei"/>
          </a:endParaRPr>
        </a:p>
      </dsp:txBody>
      <dsp:txXfrm rot="-5400000">
        <a:off x="2903300" y="3298923"/>
        <a:ext cx="5141415" cy="369829"/>
      </dsp:txXfrm>
    </dsp:sp>
    <dsp:sp modelId="{6F1C5EA8-EFB9-8A41-BA19-E874882ED075}">
      <dsp:nvSpPr>
        <dsp:cNvPr id="0" name=""/>
        <dsp:cNvSpPr/>
      </dsp:nvSpPr>
      <dsp:spPr>
        <a:xfrm>
          <a:off x="0" y="3227685"/>
          <a:ext cx="2903300" cy="5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>
              <a:latin typeface="Hei"/>
              <a:ea typeface="Hei"/>
              <a:cs typeface="Hei"/>
            </a:rPr>
            <a:t>延伸</a:t>
          </a:r>
          <a:endParaRPr lang="en-US" altLang="zh-CN" sz="2700" kern="1200" dirty="0" smtClean="0">
            <a:latin typeface="Hei"/>
            <a:ea typeface="Hei"/>
            <a:cs typeface="Hei"/>
          </a:endParaRPr>
        </a:p>
      </dsp:txBody>
      <dsp:txXfrm>
        <a:off x="25009" y="3252694"/>
        <a:ext cx="2853282" cy="462286"/>
      </dsp:txXfrm>
    </dsp:sp>
    <dsp:sp modelId="{F0603A14-3475-054D-A43D-44C1407D4483}">
      <dsp:nvSpPr>
        <dsp:cNvPr id="0" name=""/>
        <dsp:cNvSpPr/>
      </dsp:nvSpPr>
      <dsp:spPr>
        <a:xfrm rot="5400000">
          <a:off x="5279089" y="1441045"/>
          <a:ext cx="409843" cy="5161422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2400" kern="1200" dirty="0" smtClean="0">
              <a:latin typeface="Hei"/>
              <a:ea typeface="Hei"/>
              <a:cs typeface="Hei"/>
            </a:rPr>
            <a:t>实训报告</a:t>
          </a:r>
          <a:endParaRPr lang="zh-CN" altLang="en-US" sz="2400" kern="1200" dirty="0">
            <a:latin typeface="Hei"/>
            <a:ea typeface="Hei"/>
            <a:cs typeface="Hei"/>
          </a:endParaRPr>
        </a:p>
      </dsp:txBody>
      <dsp:txXfrm rot="-5400000">
        <a:off x="2903300" y="3836842"/>
        <a:ext cx="5141415" cy="369829"/>
      </dsp:txXfrm>
    </dsp:sp>
    <dsp:sp modelId="{CEAA744F-E7AB-714D-BAEE-BC173E1E09B5}">
      <dsp:nvSpPr>
        <dsp:cNvPr id="0" name=""/>
        <dsp:cNvSpPr/>
      </dsp:nvSpPr>
      <dsp:spPr>
        <a:xfrm>
          <a:off x="0" y="3765605"/>
          <a:ext cx="2903300" cy="512304"/>
        </a:xfrm>
        <a:prstGeom prst="roundRect">
          <a:avLst/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102870" tIns="51435" rIns="102870" bIns="51435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700" kern="1200" dirty="0" smtClean="0">
              <a:latin typeface="Hei"/>
              <a:ea typeface="Hei"/>
              <a:cs typeface="Hei"/>
            </a:rPr>
            <a:t>报告</a:t>
          </a:r>
          <a:endParaRPr lang="zh-CN" altLang="en-US" sz="2700" kern="1200" dirty="0">
            <a:latin typeface="Hei"/>
            <a:ea typeface="Hei"/>
            <a:cs typeface="Hei"/>
          </a:endParaRPr>
        </a:p>
      </dsp:txBody>
      <dsp:txXfrm>
        <a:off x="25009" y="3790614"/>
        <a:ext cx="2853282" cy="46228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C4489EB-B3A5-B449-82CE-FC0C63F5AB0A}">
      <dsp:nvSpPr>
        <dsp:cNvPr id="0" name=""/>
        <dsp:cNvSpPr/>
      </dsp:nvSpPr>
      <dsp:spPr>
        <a:xfrm>
          <a:off x="2411" y="545541"/>
          <a:ext cx="2419052" cy="2419052"/>
        </a:xfrm>
        <a:prstGeom prst="ellipse">
          <a:avLst/>
        </a:prstGeom>
        <a:gradFill rotWithShape="0">
          <a:gsLst>
            <a:gs pos="0">
              <a:schemeClr val="accent1">
                <a:alpha val="50000"/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1">
                <a:alpha val="50000"/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1">
                <a:alpha val="50000"/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50800" rIns="133129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Hei"/>
              <a:ea typeface="Hei"/>
              <a:cs typeface="Hei"/>
            </a:rPr>
            <a:t>引起互动</a:t>
          </a:r>
          <a:endParaRPr lang="zh-CN" altLang="en-US" sz="4000" kern="1200" dirty="0">
            <a:latin typeface="Hei"/>
            <a:ea typeface="Hei"/>
            <a:cs typeface="Hei"/>
          </a:endParaRPr>
        </a:p>
      </dsp:txBody>
      <dsp:txXfrm>
        <a:off x="356673" y="899803"/>
        <a:ext cx="1710528" cy="1710528"/>
      </dsp:txXfrm>
    </dsp:sp>
    <dsp:sp modelId="{4EC65D44-9BCA-C340-B5A6-1137C21C5542}">
      <dsp:nvSpPr>
        <dsp:cNvPr id="0" name=""/>
        <dsp:cNvSpPr/>
      </dsp:nvSpPr>
      <dsp:spPr>
        <a:xfrm>
          <a:off x="1937652" y="545541"/>
          <a:ext cx="2419052" cy="2419052"/>
        </a:xfrm>
        <a:prstGeom prst="ellipse">
          <a:avLst/>
        </a:prstGeom>
        <a:solidFill>
          <a:schemeClr val="accent6">
            <a:lumMod val="60000"/>
            <a:lumOff val="40000"/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50800" rIns="133129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Hei"/>
              <a:ea typeface="Hei"/>
              <a:cs typeface="Hei"/>
            </a:rPr>
            <a:t> 情境仿真</a:t>
          </a:r>
          <a:endParaRPr lang="zh-CN" altLang="en-US" sz="4000" kern="1200" dirty="0">
            <a:latin typeface="Hei"/>
            <a:ea typeface="Hei"/>
            <a:cs typeface="Hei"/>
          </a:endParaRPr>
        </a:p>
      </dsp:txBody>
      <dsp:txXfrm>
        <a:off x="2291914" y="899803"/>
        <a:ext cx="1710528" cy="1710528"/>
      </dsp:txXfrm>
    </dsp:sp>
    <dsp:sp modelId="{3B6AFB81-F881-B145-97AA-322325C510C9}">
      <dsp:nvSpPr>
        <dsp:cNvPr id="0" name=""/>
        <dsp:cNvSpPr/>
      </dsp:nvSpPr>
      <dsp:spPr>
        <a:xfrm>
          <a:off x="3872894" y="545541"/>
          <a:ext cx="2419052" cy="2419052"/>
        </a:xfrm>
        <a:prstGeom prst="ellipse">
          <a:avLst/>
        </a:prstGeom>
        <a:solidFill>
          <a:schemeClr val="tx2">
            <a:lumMod val="60000"/>
            <a:lumOff val="40000"/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50800" rIns="133129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Hei"/>
              <a:ea typeface="Hei"/>
              <a:cs typeface="Hei"/>
            </a:rPr>
            <a:t>激发兴趣</a:t>
          </a:r>
          <a:endParaRPr lang="zh-CN" altLang="en-US" sz="4000" kern="1200" dirty="0">
            <a:latin typeface="Hei"/>
            <a:ea typeface="Hei"/>
            <a:cs typeface="Hei"/>
          </a:endParaRPr>
        </a:p>
      </dsp:txBody>
      <dsp:txXfrm>
        <a:off x="4227156" y="899803"/>
        <a:ext cx="1710528" cy="1710528"/>
      </dsp:txXfrm>
    </dsp:sp>
    <dsp:sp modelId="{AA8A480A-2A6D-E346-AA92-A4782FA88FC8}">
      <dsp:nvSpPr>
        <dsp:cNvPr id="0" name=""/>
        <dsp:cNvSpPr/>
      </dsp:nvSpPr>
      <dsp:spPr>
        <a:xfrm>
          <a:off x="5808136" y="545541"/>
          <a:ext cx="2419052" cy="2419052"/>
        </a:xfrm>
        <a:prstGeom prst="ellipse">
          <a:avLst/>
        </a:prstGeom>
        <a:solidFill>
          <a:srgbClr val="9933FF">
            <a:alpha val="50000"/>
          </a:srgbClr>
        </a:solidFill>
        <a:ln>
          <a:noFill/>
        </a:ln>
        <a:effectLst/>
      </dsp:spPr>
      <dsp:style>
        <a:lnRef idx="0">
          <a:scrgbClr r="0" g="0" b="0"/>
        </a:lnRef>
        <a:fillRef idx="3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133129" tIns="50800" rIns="133129" bIns="508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4000" kern="1200" dirty="0" smtClean="0">
              <a:latin typeface="Hei"/>
              <a:ea typeface="Hei"/>
              <a:cs typeface="Hei"/>
            </a:rPr>
            <a:t>主动参与</a:t>
          </a:r>
          <a:endParaRPr lang="zh-CN" altLang="en-US" sz="4000" kern="1200" dirty="0">
            <a:latin typeface="Hei"/>
            <a:ea typeface="Hei"/>
            <a:cs typeface="Hei"/>
          </a:endParaRPr>
        </a:p>
      </dsp:txBody>
      <dsp:txXfrm>
        <a:off x="6162398" y="899803"/>
        <a:ext cx="1710528" cy="1710528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6A6D7-9EBE-4716-9BD8-98846806DC11}">
      <dsp:nvSpPr>
        <dsp:cNvPr id="0" name=""/>
        <dsp:cNvSpPr/>
      </dsp:nvSpPr>
      <dsp:spPr>
        <a:xfrm>
          <a:off x="32" y="144519"/>
          <a:ext cx="3126762" cy="959467"/>
        </a:xfrm>
        <a:prstGeom prst="rect">
          <a:avLst/>
        </a:prstGeom>
        <a:solidFill>
          <a:schemeClr val="accent2">
            <a:lumMod val="50000"/>
          </a:schemeClr>
        </a:solidFill>
        <a:ln w="9525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rPr>
            <a:t>市场分析</a:t>
          </a:r>
          <a:endParaRPr lang="zh-CN" altLang="en-US" sz="3200" b="1" kern="1200" dirty="0">
            <a:solidFill>
              <a:schemeClr val="bg1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sp:txBody>
      <dsp:txXfrm>
        <a:off x="32" y="144519"/>
        <a:ext cx="3126762" cy="959467"/>
      </dsp:txXfrm>
    </dsp:sp>
    <dsp:sp modelId="{B53F9C92-9FF9-42B6-96FA-D4B7564BF7BC}">
      <dsp:nvSpPr>
        <dsp:cNvPr id="0" name=""/>
        <dsp:cNvSpPr/>
      </dsp:nvSpPr>
      <dsp:spPr>
        <a:xfrm>
          <a:off x="32" y="1059668"/>
          <a:ext cx="3126762" cy="2810880"/>
        </a:xfrm>
        <a:prstGeom prst="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市场规模</a:t>
          </a:r>
          <a:endParaRPr lang="zh-CN" altLang="en-US" sz="32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成长空间</a:t>
          </a:r>
          <a:endParaRPr lang="en-US" altLang="zh-CN" sz="3200" b="1" kern="1200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市场性质</a:t>
          </a:r>
          <a:endParaRPr lang="en-US" altLang="zh-CN" sz="3200" b="1" kern="1200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成败标准</a:t>
          </a:r>
          <a:endParaRPr lang="en-US" altLang="zh-CN" sz="3200" b="1" kern="1200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市场细分</a:t>
          </a:r>
          <a:endParaRPr lang="en-US" altLang="zh-CN" sz="3200" b="1" kern="1200" dirty="0" smtClean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sp:txBody>
      <dsp:txXfrm>
        <a:off x="32" y="1059668"/>
        <a:ext cx="3126762" cy="2810880"/>
      </dsp:txXfrm>
    </dsp:sp>
    <dsp:sp modelId="{80AFC2C9-3A23-4521-B3D0-21EB5766AAE0}">
      <dsp:nvSpPr>
        <dsp:cNvPr id="0" name=""/>
        <dsp:cNvSpPr/>
      </dsp:nvSpPr>
      <dsp:spPr>
        <a:xfrm>
          <a:off x="3564542" y="144519"/>
          <a:ext cx="3126762" cy="959467"/>
        </a:xfrm>
        <a:prstGeom prst="rect">
          <a:avLst/>
        </a:prstGeom>
        <a:solidFill>
          <a:srgbClr val="8AA8F1"/>
        </a:solidFill>
        <a:ln w="9525" cap="flat" cmpd="sng" algn="ctr">
          <a:solidFill>
            <a:schemeClr val="accent4">
              <a:hueOff val="456386"/>
              <a:satOff val="74737"/>
              <a:lumOff val="81372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rPr>
            <a:t>顾客分析</a:t>
          </a:r>
          <a:endParaRPr lang="zh-CN" altLang="en-US" sz="32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sp:txBody>
      <dsp:txXfrm>
        <a:off x="3564542" y="144519"/>
        <a:ext cx="3126762" cy="959467"/>
      </dsp:txXfrm>
    </dsp:sp>
    <dsp:sp modelId="{F96E6927-A4C4-47EC-B1B8-DE7791118520}">
      <dsp:nvSpPr>
        <dsp:cNvPr id="0" name=""/>
        <dsp:cNvSpPr/>
      </dsp:nvSpPr>
      <dsp:spPr>
        <a:xfrm>
          <a:off x="3564542" y="1059668"/>
          <a:ext cx="3126762" cy="2810880"/>
        </a:xfrm>
        <a:prstGeom prst="rect">
          <a:avLst/>
        </a:prstGeom>
        <a:solidFill>
          <a:schemeClr val="accent4">
            <a:tint val="40000"/>
            <a:alpha val="90000"/>
            <a:hueOff val="391380"/>
            <a:satOff val="71567"/>
            <a:lumOff val="13732"/>
            <a:alphaOff val="0"/>
          </a:schemeClr>
        </a:solidFill>
        <a:ln w="9525" cap="flat" cmpd="sng" algn="ctr">
          <a:solidFill>
            <a:schemeClr val="accent4">
              <a:tint val="40000"/>
              <a:alpha val="90000"/>
              <a:hueOff val="391380"/>
              <a:satOff val="71567"/>
              <a:lumOff val="13732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顾客定位</a:t>
          </a:r>
          <a:endParaRPr lang="zh-CN" altLang="en-US" sz="32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购买行为</a:t>
          </a:r>
          <a:endParaRPr lang="zh-CN" altLang="en-US" sz="32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顾客类别</a:t>
          </a:r>
          <a:endParaRPr lang="zh-CN" altLang="en-US" sz="32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购买角色</a:t>
          </a:r>
          <a:endParaRPr lang="zh-CN" altLang="en-US" sz="32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购买过程</a:t>
          </a:r>
          <a:endParaRPr lang="zh-CN" altLang="en-US" sz="3200" b="1" kern="1200" dirty="0">
            <a:solidFill>
              <a:schemeClr val="tx2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sp:txBody>
      <dsp:txXfrm>
        <a:off x="3564542" y="1059668"/>
        <a:ext cx="3126762" cy="2810880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C6A6D7-9EBE-4716-9BD8-98846806DC11}">
      <dsp:nvSpPr>
        <dsp:cNvPr id="0" name=""/>
        <dsp:cNvSpPr/>
      </dsp:nvSpPr>
      <dsp:spPr>
        <a:xfrm>
          <a:off x="3513" y="100266"/>
          <a:ext cx="3123709" cy="235171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rPr>
            <a:t>产品分析</a:t>
          </a:r>
          <a:endParaRPr lang="zh-CN" altLang="en-US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sp:txBody>
      <dsp:txXfrm>
        <a:off x="3513" y="100266"/>
        <a:ext cx="3123709" cy="235171"/>
      </dsp:txXfrm>
    </dsp:sp>
    <dsp:sp modelId="{B53F9C92-9FF9-42B6-96FA-D4B7564BF7BC}">
      <dsp:nvSpPr>
        <dsp:cNvPr id="0" name=""/>
        <dsp:cNvSpPr/>
      </dsp:nvSpPr>
      <dsp:spPr>
        <a:xfrm>
          <a:off x="3513" y="346301"/>
          <a:ext cx="3123709" cy="3568499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9525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产品功能分析</a:t>
          </a:r>
          <a:endParaRPr lang="zh-CN" altLang="en-US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产品生命周期</a:t>
          </a:r>
          <a:endParaRPr lang="en-US" altLang="zh-CN" sz="32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产品组合分析</a:t>
          </a:r>
          <a:endParaRPr lang="en-US" altLang="zh-CN" sz="32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en-US" altLang="zh-CN" sz="3200" b="1" kern="1200" dirty="0" smtClean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sp:txBody>
      <dsp:txXfrm>
        <a:off x="3513" y="346301"/>
        <a:ext cx="3123709" cy="3568499"/>
      </dsp:txXfrm>
    </dsp:sp>
    <dsp:sp modelId="{80AFC2C9-3A23-4521-B3D0-21EB5766AAE0}">
      <dsp:nvSpPr>
        <dsp:cNvPr id="0" name=""/>
        <dsp:cNvSpPr/>
      </dsp:nvSpPr>
      <dsp:spPr>
        <a:xfrm>
          <a:off x="3564115" y="117593"/>
          <a:ext cx="3123709" cy="215283"/>
        </a:xfrm>
        <a:prstGeom prst="rect">
          <a:avLst/>
        </a:prstGeom>
        <a:solidFill>
          <a:schemeClr val="tx2">
            <a:lumMod val="60000"/>
            <a:lumOff val="40000"/>
          </a:schemeClr>
        </a:solidFill>
        <a:ln w="9525" cap="flat" cmpd="sng" algn="ctr">
          <a:solidFill>
            <a:schemeClr val="accent2">
              <a:hueOff val="-10465744"/>
              <a:satOff val="-60345"/>
              <a:lumOff val="54510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rPr>
            <a:t>竞争分析</a:t>
          </a:r>
          <a:endParaRPr lang="zh-CN" altLang="en-US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Hei"/>
            <a:ea typeface="Hei"/>
            <a:cs typeface="Hei"/>
          </a:endParaRPr>
        </a:p>
      </dsp:txBody>
      <dsp:txXfrm>
        <a:off x="3564115" y="117593"/>
        <a:ext cx="3123709" cy="215283"/>
      </dsp:txXfrm>
    </dsp:sp>
    <dsp:sp modelId="{F96E6927-A4C4-47EC-B1B8-DE7791118520}">
      <dsp:nvSpPr>
        <dsp:cNvPr id="0" name=""/>
        <dsp:cNvSpPr/>
      </dsp:nvSpPr>
      <dsp:spPr>
        <a:xfrm>
          <a:off x="3564115" y="335897"/>
          <a:ext cx="3123709" cy="3568499"/>
        </a:xfrm>
        <a:prstGeom prst="rect">
          <a:avLst/>
        </a:prstGeom>
        <a:solidFill>
          <a:schemeClr val="accent1">
            <a:lumMod val="40000"/>
            <a:lumOff val="60000"/>
            <a:alpha val="90000"/>
          </a:schemeClr>
        </a:solidFill>
        <a:ln w="9525" cap="flat" cmpd="sng" algn="ctr">
          <a:solidFill>
            <a:schemeClr val="accent2">
              <a:tint val="40000"/>
              <a:alpha val="90000"/>
              <a:hueOff val="-10267501"/>
              <a:satOff val="-34452"/>
              <a:lumOff val="14565"/>
              <a:alphaOff val="0"/>
            </a:schemeClr>
          </a:solidFill>
          <a:prstDash val="solid"/>
        </a:ln>
        <a:effectLst/>
        <a:scene3d>
          <a:camera prst="orthographicFront"/>
          <a:lightRig rig="chilly" dir="t"/>
        </a:scene3d>
        <a:sp3d extrusionH="1700" prstMaterial="dkEdge">
          <a:bevelT w="25400" h="6350" prst="softRound"/>
          <a:bevelB w="0" h="0" prst="convex"/>
        </a:sp3d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竞争者的数量</a:t>
          </a:r>
          <a:endParaRPr lang="zh-CN" altLang="en-US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产品的异同性</a:t>
          </a:r>
          <a:endParaRPr lang="zh-CN" altLang="en-US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细分市场分析</a:t>
          </a:r>
          <a:endParaRPr lang="zh-CN" altLang="en-US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  <a:p>
          <a:pPr marL="285750" lvl="1" indent="-285750" algn="ctr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zh-CN" altLang="en-US" sz="32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rPr>
            <a:t>关键制胜因素</a:t>
          </a:r>
          <a:endParaRPr lang="zh-CN" altLang="en-US" sz="32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Kai"/>
            <a:ea typeface="Kai"/>
            <a:cs typeface="Kai"/>
          </a:endParaRPr>
        </a:p>
      </dsp:txBody>
      <dsp:txXfrm>
        <a:off x="3564115" y="335897"/>
        <a:ext cx="3123709" cy="3568499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779B40F-B791-4300-BEA8-032BE85B6CC1}">
      <dsp:nvSpPr>
        <dsp:cNvPr id="0" name=""/>
        <dsp:cNvSpPr/>
      </dsp:nvSpPr>
      <dsp:spPr>
        <a:xfrm>
          <a:off x="1452" y="24457"/>
          <a:ext cx="2690356" cy="838821"/>
        </a:xfrm>
        <a:prstGeom prst="chevron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教师身份</a:t>
          </a:r>
          <a:endParaRPr lang="zh-CN" altLang="en-US" sz="2800" b="1" kern="1200" dirty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sp:txBody>
      <dsp:txXfrm>
        <a:off x="420863" y="24457"/>
        <a:ext cx="1851535" cy="838821"/>
      </dsp:txXfrm>
    </dsp:sp>
    <dsp:sp modelId="{99480972-396B-4094-938B-8E5C76BE667E}">
      <dsp:nvSpPr>
        <dsp:cNvPr id="0" name=""/>
        <dsp:cNvSpPr/>
      </dsp:nvSpPr>
      <dsp:spPr>
        <a:xfrm>
          <a:off x="2377777" y="42873"/>
          <a:ext cx="3049440" cy="801988"/>
        </a:xfrm>
        <a:prstGeom prst="chevron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授课者</a:t>
          </a:r>
          <a:endParaRPr lang="zh-CN" altLang="en-US" sz="2800" b="1" kern="1200" dirty="0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sp:txBody>
      <dsp:txXfrm>
        <a:off x="2778771" y="42873"/>
        <a:ext cx="2247452" cy="801988"/>
      </dsp:txXfrm>
    </dsp:sp>
    <dsp:sp modelId="{BF66ED33-E8FA-45A6-A002-6E7EEADC1C0F}">
      <dsp:nvSpPr>
        <dsp:cNvPr id="0" name=""/>
        <dsp:cNvSpPr/>
      </dsp:nvSpPr>
      <dsp:spPr>
        <a:xfrm>
          <a:off x="5146521" y="42873"/>
          <a:ext cx="3138801" cy="801988"/>
        </a:xfrm>
        <a:prstGeom prst="chevron">
          <a:avLst/>
        </a:prstGeom>
        <a:gradFill flip="none" rotWithShape="0">
          <a:gsLst>
            <a:gs pos="0">
              <a:schemeClr val="accent4">
                <a:lumMod val="40000"/>
                <a:lumOff val="60000"/>
                <a:tint val="66000"/>
                <a:satMod val="160000"/>
              </a:schemeClr>
            </a:gs>
            <a:gs pos="50000">
              <a:schemeClr val="accent4">
                <a:lumMod val="40000"/>
                <a:lumOff val="60000"/>
                <a:tint val="44500"/>
                <a:satMod val="160000"/>
              </a:schemeClr>
            </a:gs>
            <a:gs pos="100000">
              <a:schemeClr val="accent4">
                <a:lumMod val="40000"/>
                <a:lumOff val="60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教练者</a:t>
          </a:r>
          <a:endParaRPr lang="zh-CN" altLang="en-US" sz="2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sp:txBody>
      <dsp:txXfrm>
        <a:off x="5547515" y="42873"/>
        <a:ext cx="2336813" cy="801988"/>
      </dsp:txXfrm>
    </dsp:sp>
    <dsp:sp modelId="{5FCEE20E-DF2D-4677-A388-7179B6D44090}">
      <dsp:nvSpPr>
        <dsp:cNvPr id="0" name=""/>
        <dsp:cNvSpPr/>
      </dsp:nvSpPr>
      <dsp:spPr>
        <a:xfrm>
          <a:off x="1452" y="998554"/>
          <a:ext cx="2690356" cy="838821"/>
        </a:xfrm>
        <a:prstGeom prst="chevron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学生身份</a:t>
          </a:r>
          <a:endParaRPr lang="zh-CN" altLang="en-US" sz="2800" b="1" kern="1200" dirty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sp:txBody>
      <dsp:txXfrm>
        <a:off x="420863" y="998554"/>
        <a:ext cx="1851535" cy="838821"/>
      </dsp:txXfrm>
    </dsp:sp>
    <dsp:sp modelId="{02DBC838-849D-4770-B329-B02C5DDB9260}">
      <dsp:nvSpPr>
        <dsp:cNvPr id="0" name=""/>
        <dsp:cNvSpPr/>
      </dsp:nvSpPr>
      <dsp:spPr>
        <a:xfrm>
          <a:off x="2377777" y="1016970"/>
          <a:ext cx="3049440" cy="801988"/>
        </a:xfrm>
        <a:prstGeom prst="chevron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被动接受学习</a:t>
          </a:r>
          <a:endParaRPr lang="zh-CN" altLang="en-US" sz="2800" b="1" kern="1200" dirty="0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sp:txBody>
      <dsp:txXfrm>
        <a:off x="2778771" y="1016970"/>
        <a:ext cx="2247452" cy="801988"/>
      </dsp:txXfrm>
    </dsp:sp>
    <dsp:sp modelId="{03D3AA27-A298-41E5-BA4F-42B2387B47FC}">
      <dsp:nvSpPr>
        <dsp:cNvPr id="0" name=""/>
        <dsp:cNvSpPr/>
      </dsp:nvSpPr>
      <dsp:spPr>
        <a:xfrm>
          <a:off x="5146521" y="1016970"/>
          <a:ext cx="3138801" cy="801988"/>
        </a:xfrm>
        <a:prstGeom prst="chevron">
          <a:avLst/>
        </a:prstGeom>
        <a:gradFill flip="none" rotWithShape="0">
          <a:gsLst>
            <a:gs pos="0">
              <a:schemeClr val="accent4">
                <a:lumMod val="40000"/>
                <a:lumOff val="60000"/>
                <a:tint val="66000"/>
                <a:satMod val="160000"/>
              </a:schemeClr>
            </a:gs>
            <a:gs pos="50000">
              <a:schemeClr val="accent4">
                <a:lumMod val="40000"/>
                <a:lumOff val="60000"/>
                <a:tint val="44500"/>
                <a:satMod val="160000"/>
              </a:schemeClr>
            </a:gs>
            <a:gs pos="100000">
              <a:schemeClr val="accent4">
                <a:lumMod val="40000"/>
                <a:lumOff val="60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主动参与训练</a:t>
          </a:r>
          <a:endParaRPr lang="zh-CN" altLang="en-US" sz="2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sp:txBody>
      <dsp:txXfrm>
        <a:off x="5547515" y="1016970"/>
        <a:ext cx="2336813" cy="801988"/>
      </dsp:txXfrm>
    </dsp:sp>
    <dsp:sp modelId="{B1EE6F4E-321B-4D04-8891-D978A2D6913A}">
      <dsp:nvSpPr>
        <dsp:cNvPr id="0" name=""/>
        <dsp:cNvSpPr/>
      </dsp:nvSpPr>
      <dsp:spPr>
        <a:xfrm>
          <a:off x="1452" y="1972651"/>
          <a:ext cx="2690356" cy="838821"/>
        </a:xfrm>
        <a:prstGeom prst="chevron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教学模式</a:t>
          </a:r>
          <a:endParaRPr lang="zh-CN" altLang="en-US" sz="2800" b="1" kern="1200" dirty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sp:txBody>
      <dsp:txXfrm>
        <a:off x="420863" y="1972651"/>
        <a:ext cx="1851535" cy="838821"/>
      </dsp:txXfrm>
    </dsp:sp>
    <dsp:sp modelId="{72C6A8E3-7275-4CAB-8AF0-05100E3388C8}">
      <dsp:nvSpPr>
        <dsp:cNvPr id="0" name=""/>
        <dsp:cNvSpPr/>
      </dsp:nvSpPr>
      <dsp:spPr>
        <a:xfrm>
          <a:off x="2377777" y="1991067"/>
          <a:ext cx="3049440" cy="801988"/>
        </a:xfrm>
        <a:prstGeom prst="chevron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授课式</a:t>
          </a:r>
          <a:endParaRPr lang="zh-CN" altLang="en-US" sz="2800" b="1" kern="1200" dirty="0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sp:txBody>
      <dsp:txXfrm>
        <a:off x="2778771" y="1991067"/>
        <a:ext cx="2247452" cy="801988"/>
      </dsp:txXfrm>
    </dsp:sp>
    <dsp:sp modelId="{F28EC97C-45E8-4D77-B36F-774EE955F695}">
      <dsp:nvSpPr>
        <dsp:cNvPr id="0" name=""/>
        <dsp:cNvSpPr/>
      </dsp:nvSpPr>
      <dsp:spPr>
        <a:xfrm>
          <a:off x="5146521" y="1991067"/>
          <a:ext cx="3138801" cy="801988"/>
        </a:xfrm>
        <a:prstGeom prst="chevron">
          <a:avLst/>
        </a:prstGeom>
        <a:gradFill flip="none" rotWithShape="0">
          <a:gsLst>
            <a:gs pos="0">
              <a:schemeClr val="accent4">
                <a:lumMod val="40000"/>
                <a:lumOff val="60000"/>
                <a:tint val="66000"/>
                <a:satMod val="160000"/>
              </a:schemeClr>
            </a:gs>
            <a:gs pos="50000">
              <a:schemeClr val="accent4">
                <a:lumMod val="40000"/>
                <a:lumOff val="60000"/>
                <a:tint val="44500"/>
                <a:satMod val="160000"/>
              </a:schemeClr>
            </a:gs>
            <a:gs pos="100000">
              <a:schemeClr val="accent4">
                <a:lumMod val="40000"/>
                <a:lumOff val="60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体验式</a:t>
          </a:r>
          <a:endParaRPr lang="zh-CN" altLang="en-US" sz="2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sp:txBody>
      <dsp:txXfrm>
        <a:off x="5547515" y="1991067"/>
        <a:ext cx="2336813" cy="801988"/>
      </dsp:txXfrm>
    </dsp:sp>
    <dsp:sp modelId="{AA50F9C4-D376-4FD0-8720-25C11FD3BC55}">
      <dsp:nvSpPr>
        <dsp:cNvPr id="0" name=""/>
        <dsp:cNvSpPr/>
      </dsp:nvSpPr>
      <dsp:spPr>
        <a:xfrm>
          <a:off x="1452" y="2946748"/>
          <a:ext cx="2690356" cy="838821"/>
        </a:xfrm>
        <a:prstGeom prst="chevron">
          <a:avLst/>
        </a:prstGeom>
        <a:gradFill flip="none" rotWithShape="0">
          <a:gsLst>
            <a:gs pos="0">
              <a:schemeClr val="accent1">
                <a:hueOff val="0"/>
                <a:satOff val="0"/>
                <a:lumOff val="0"/>
                <a:shade val="30000"/>
                <a:satMod val="115000"/>
              </a:schemeClr>
            </a:gs>
            <a:gs pos="50000">
              <a:schemeClr val="accent1">
                <a:hueOff val="0"/>
                <a:satOff val="0"/>
                <a:lumOff val="0"/>
                <a:shade val="67500"/>
                <a:satMod val="115000"/>
              </a:schemeClr>
            </a:gs>
            <a:gs pos="100000">
              <a:schemeClr val="accent1">
                <a:hueOff val="0"/>
                <a:satOff val="0"/>
                <a:lumOff val="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rPr>
            <a:t>教学内容</a:t>
          </a:r>
          <a:endParaRPr lang="zh-CN" altLang="en-US" sz="2800" b="1" kern="1200" dirty="0">
            <a:solidFill>
              <a:srgbClr val="FFFFFF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黑体" pitchFamily="2" charset="-122"/>
            <a:ea typeface="黑体" pitchFamily="2" charset="-122"/>
          </a:endParaRPr>
        </a:p>
      </dsp:txBody>
      <dsp:txXfrm>
        <a:off x="420863" y="2946748"/>
        <a:ext cx="1851535" cy="838821"/>
      </dsp:txXfrm>
    </dsp:sp>
    <dsp:sp modelId="{339F7D6B-2E2E-4EB6-85F6-706AC9DC49AB}">
      <dsp:nvSpPr>
        <dsp:cNvPr id="0" name=""/>
        <dsp:cNvSpPr/>
      </dsp:nvSpPr>
      <dsp:spPr>
        <a:xfrm>
          <a:off x="2377777" y="2965164"/>
          <a:ext cx="3049440" cy="801988"/>
        </a:xfrm>
        <a:prstGeom prst="chevron">
          <a:avLst/>
        </a:prstGeom>
        <a:gradFill flip="none" rotWithShape="0">
          <a:gsLst>
            <a:gs pos="0">
              <a:schemeClr val="accent2">
                <a:lumMod val="40000"/>
                <a:lumOff val="60000"/>
                <a:shade val="30000"/>
                <a:satMod val="115000"/>
              </a:schemeClr>
            </a:gs>
            <a:gs pos="50000">
              <a:schemeClr val="accent2">
                <a:lumMod val="40000"/>
                <a:lumOff val="60000"/>
                <a:shade val="67500"/>
                <a:satMod val="115000"/>
              </a:schemeClr>
            </a:gs>
            <a:gs pos="100000">
              <a:schemeClr val="accent2">
                <a:lumMod val="40000"/>
                <a:lumOff val="60000"/>
                <a:shade val="100000"/>
                <a:satMod val="115000"/>
              </a:schemeClr>
            </a:gs>
          </a:gsLst>
          <a:lin ang="10800000" scaled="1"/>
          <a:tileRect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知识学习</a:t>
          </a:r>
          <a:endParaRPr lang="zh-CN" altLang="en-US" sz="2800" b="1" kern="1200" dirty="0">
            <a:solidFill>
              <a:srgbClr val="00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sp:txBody>
      <dsp:txXfrm>
        <a:off x="2778771" y="2965164"/>
        <a:ext cx="2247452" cy="801988"/>
      </dsp:txXfrm>
    </dsp:sp>
    <dsp:sp modelId="{739C073B-EBA2-4A73-A396-8D6AA7D9F100}">
      <dsp:nvSpPr>
        <dsp:cNvPr id="0" name=""/>
        <dsp:cNvSpPr/>
      </dsp:nvSpPr>
      <dsp:spPr>
        <a:xfrm>
          <a:off x="5146521" y="2965164"/>
          <a:ext cx="3138801" cy="801988"/>
        </a:xfrm>
        <a:prstGeom prst="chevron">
          <a:avLst/>
        </a:prstGeom>
        <a:gradFill flip="none" rotWithShape="0">
          <a:gsLst>
            <a:gs pos="0">
              <a:schemeClr val="accent4">
                <a:lumMod val="40000"/>
                <a:lumOff val="60000"/>
                <a:tint val="66000"/>
                <a:satMod val="160000"/>
              </a:schemeClr>
            </a:gs>
            <a:gs pos="50000">
              <a:schemeClr val="accent4">
                <a:lumMod val="40000"/>
                <a:lumOff val="60000"/>
                <a:tint val="44500"/>
                <a:satMod val="160000"/>
              </a:schemeClr>
            </a:gs>
            <a:gs pos="100000">
              <a:schemeClr val="accent4">
                <a:lumMod val="40000"/>
                <a:lumOff val="60000"/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5560" tIns="17780" rIns="0" bIns="177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2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楷体" pitchFamily="2" charset="-122"/>
              <a:ea typeface="华文楷体" pitchFamily="2" charset="-122"/>
            </a:rPr>
            <a:t>技能训练</a:t>
          </a:r>
          <a:endParaRPr lang="zh-CN" altLang="en-US" sz="2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华文楷体" pitchFamily="2" charset="-122"/>
            <a:ea typeface="华文楷体" pitchFamily="2" charset="-122"/>
          </a:endParaRPr>
        </a:p>
      </dsp:txBody>
      <dsp:txXfrm>
        <a:off x="5547515" y="2965164"/>
        <a:ext cx="2336813" cy="80198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gear1">
  <dgm:title val=""/>
  <dgm:desc val=""/>
  <dgm:catLst>
    <dgm:cat type="relationship" pri="3000"/>
    <dgm:cat type="process" pri="28000"/>
    <dgm:cat type="cycle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 useDef="1">
    <dgm:dataModel>
      <dgm:ptLst/>
      <dgm:bg/>
      <dgm:whole/>
    </dgm:dataModel>
  </dgm:clrData>
  <dgm:layoutNode name="composite">
    <dgm:varLst>
      <dgm:chMax val="3"/>
      <dgm:animLvl val="lvl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0">
      <dgm:if name="Name1" axis="ch" ptType="node" func="cnt" op="lte" val="1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05"/>
          <dgm:constr type="t" for="ch" forName="gear1" refType="w" fact="0.05"/>
          <dgm:constr type="w" for="ch" forName="gear1srcNode" val="1"/>
          <dgm:constr type="h" for="ch" forName="gear1srcNode" val="1"/>
          <dgm:constr type="l" for="ch" forName="gear1srcNode" refType="w" fact="0.32"/>
          <dgm:constr type="t" for="ch" forName="gear1srcNode"/>
          <dgm:constr type="w" for="ch" forName="gear1dstNode" val="1"/>
          <dgm:constr type="h" for="ch" forName="gear1dstNode" val="1"/>
          <dgm:constr type="r" for="ch" forName="gear1dstNode" refType="w" fact="0.58"/>
          <dgm:constr type="t" for="ch" forName="gear1dstNode" refType="h" fact="0.5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/>
          <dgm:constr type="b" for="ch" forName="gear1ch" refType="h" fact="0.6"/>
        </dgm:constrLst>
      </dgm:if>
      <dgm:if name="Name2" axis="ch" ptType="node" func="cnt" op="equ" val="2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2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2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75"/>
          <dgm:constr type="diam" for="des" forName="connector1" refType="w" refFor="ch" refForName="gear1" op="equ" fact="1.1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w" fact="0.8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1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0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3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 refType="w" fact="0.34"/>
          <dgm:constr type="t" for="ch" forName="gear2ch" refType="w" fact="0.04"/>
        </dgm:constrLst>
      </dgm:if>
      <dgm:else name="Name3">
        <dgm:constrLst>
          <dgm:constr type="primFontSz" for="ch" ptType="node" op="equ" val="65"/>
          <dgm:constr type="w" for="ch" forName="gear1" refType="w" fact="0.55"/>
          <dgm:constr type="h" for="ch" forName="gear1" refType="w" fact="0.55"/>
          <dgm:constr type="l" for="ch" forName="gear1" refType="w" fact="0.45"/>
          <dgm:constr type="t" for="ch" forName="gear1" refType="w" fact="0.45"/>
          <dgm:constr type="w" for="ch" forName="gear1srcNode" val="1"/>
          <dgm:constr type="h" for="ch" forName="gear1srcNode" val="1"/>
          <dgm:constr type="l" for="ch" forName="gear1srcNode" refType="w" fact="0.72"/>
          <dgm:constr type="t" for="ch" forName="gear1srcNode" refType="w" fact="0.4"/>
          <dgm:constr type="w" for="ch" forName="gear1dstNode" val="1"/>
          <dgm:constr type="h" for="ch" forName="gear1dstNode" val="1"/>
          <dgm:constr type="r" for="ch" forName="gear1dstNode" refType="w" fact="0.98"/>
          <dgm:constr type="t" for="ch" forName="gear1dstNode" refType="h" fact="0.95"/>
          <dgm:constr type="diam" for="des" forName="connector1" refType="w" refFor="ch" refForName="gear1" op="equ" fact="1.15"/>
          <dgm:constr type="h" for="des" forName="connector1" refType="w" refFor="ch" refForName="gear1" op="equ" fact="0.1"/>
          <dgm:constr type="w" for="ch" forName="gear1ch" refType="w" fact="0.35"/>
          <dgm:constr type="h" for="ch" forName="gear1ch" refType="w" refFor="ch" refForName="gear1ch" fact="0.6"/>
          <dgm:constr type="l" for="ch" forName="gear1ch" refType="w" fact="0.38"/>
          <dgm:constr type="b" for="ch" forName="gear1ch" refType="h"/>
          <dgm:constr type="w" for="ch" forName="gear2" refType="w" fact="0.4"/>
          <dgm:constr type="h" for="ch" forName="gear2" refType="w" fact="0.4"/>
          <dgm:constr type="l" for="ch" forName="gear2" refType="w" fact="0.13"/>
          <dgm:constr type="t" for="ch" forName="gear2" refType="w" fact="0.32"/>
          <dgm:constr type="w" for="ch" forName="gear2srcNode" val="1"/>
          <dgm:constr type="h" for="ch" forName="gear2srcNode" val="1"/>
          <dgm:constr type="l" for="ch" forName="gear2srcNode" refType="w" fact="0.23"/>
          <dgm:constr type="t" for="ch" forName="gear2srcNode" refType="w" fact="0.28"/>
          <dgm:constr type="w" for="ch" forName="gear2dstNode" val="1"/>
          <dgm:constr type="h" for="ch" forName="gear2dstNode" val="1"/>
          <dgm:constr type="l" for="ch" forName="gear2dstNode" refType="w" fact="0.1"/>
          <dgm:constr type="t" for="ch" forName="gear2dstNode" refType="h" fact="0.53"/>
          <dgm:constr type="diam" for="des" forName="connector2" refType="w" refFor="ch" refForName="gear2" op="equ" fact="-1.1"/>
          <dgm:constr type="h" for="des" forName="connector2" refType="w" refFor="ch" refForName="gear1" op="equ" fact="0.1"/>
          <dgm:constr type="w" for="ch" forName="gear2ch" refType="w" fact="0.35"/>
          <dgm:constr type="h" for="ch" forName="gear2ch" refType="w" refFor="ch" refForName="gear2ch" fact="0.6"/>
          <dgm:constr type="l" for="ch" forName="gear2ch"/>
          <dgm:constr type="t" for="ch" forName="gear2ch" refType="w" fact="0.58"/>
          <dgm:constr type="w" for="ch" forName="gear3" refType="w" fact="0.48"/>
          <dgm:constr type="h" for="ch" forName="gear3" refType="w" fact="0.48"/>
          <dgm:constr type="l" for="ch" forName="gear3" refType="w" fact="0.31"/>
          <dgm:constr type="t" for="ch" forName="gear3"/>
          <dgm:constr type="w" for="ch" forName="gear3tx" refType="w" fact="0.22"/>
          <dgm:constr type="h" for="ch" forName="gear3tx" refType="w" fact="0.22"/>
          <dgm:constr type="ctrX" for="ch" forName="gear3tx" refType="ctrX" refFor="ch" refForName="gear3"/>
          <dgm:constr type="ctrY" for="ch" forName="gear3tx" refType="ctrY" refFor="ch" refForName="gear3"/>
          <dgm:constr type="w" for="ch" forName="gear3srcNode" val="1"/>
          <dgm:constr type="h" for="ch" forName="gear3srcNode" val="1"/>
          <dgm:constr type="l" for="ch" forName="gear3srcNode" refType="w" fact="0.3"/>
          <dgm:constr type="t" for="ch" forName="gear3srcNode" refType="w" fact="0.25"/>
          <dgm:constr type="w" for="ch" forName="gear3dstNode" val="1"/>
          <dgm:constr type="h" for="ch" forName="gear3dstNode" val="1"/>
          <dgm:constr type="l" for="ch" forName="gear3dstNode" refType="w" fact="0.38"/>
          <dgm:constr type="t" for="ch" forName="gear3dstNode" refType="h" fact="0.05"/>
          <dgm:constr type="diam" for="des" forName="connector3" refType="w" refFor="ch" refForName="gear3" op="equ"/>
          <dgm:constr type="h" for="des" forName="connector3" refType="w" refFor="ch" refForName="gear1" op="equ" fact="0.1"/>
          <dgm:constr type="w" for="ch" forName="gear3ch" refType="w" fact="0.35"/>
          <dgm:constr type="h" for="ch" forName="gear3ch" refType="w" refFor="ch" refForName="gear3ch" fact="0.6"/>
          <dgm:constr type="l" for="ch" forName="gear3ch" refType="w" fact="0.65"/>
          <dgm:constr type="t" for="ch" forName="gear3ch" refType="h" fact="0.13"/>
        </dgm:constrLst>
      </dgm:else>
    </dgm:choose>
    <dgm:ruleLst/>
    <dgm:forEach name="Name4" axis="ch" ptType="node" cnt="1">
      <dgm:layoutNode name="gear1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9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1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1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5">
        <dgm:if name="Name6" axis="ch" ptType="node" func="cnt" op="gte" val="1">
          <dgm:layoutNode name="gear1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7"/>
      </dgm:choose>
    </dgm:forEach>
    <dgm:forEach name="Name8" axis="ch" ptType="node" st="2" cnt="1">
      <dgm:layoutNode name="gear2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gear6" r:blip="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2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2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9">
        <dgm:if name="Name10" axis="ch" ptType="node" func="cnt" op="gte" val="1">
          <dgm:layoutNode name="gear2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1"/>
      </dgm:choose>
    </dgm:forEach>
    <dgm:forEach name="Name12" axis="ch" ptType="node" st="3" cnt="1">
      <dgm:layoutNode name="gear3" styleLbl="node1">
        <dgm:alg type="sp"/>
        <dgm:shape xmlns:r="http://schemas.openxmlformats.org/officeDocument/2006/relationships" rot="-15" type="gear6" r:blip="">
          <dgm:adjLst/>
        </dgm:shape>
        <dgm:presOf axis="self"/>
        <dgm:constrLst/>
        <dgm:ruleLst/>
      </dgm:layoutNode>
      <dgm:layoutNode name="gear3tx" styleLbl="node1">
        <dgm:varLst>
          <dgm:chMax val="1"/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 hideGeom="1">
          <dgm:adjLst/>
        </dgm:shape>
        <dgm:presOf axis="self"/>
        <dgm:constrLst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layoutNode name="gear3src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layoutNode name="gear3dstNode">
        <dgm:alg type="sp"/>
        <dgm:shape xmlns:r="http://schemas.openxmlformats.org/officeDocument/2006/relationships" type="rect" r:blip="" hideGeom="1">
          <dgm:adjLst/>
        </dgm:shape>
        <dgm:presOf axis="self"/>
        <dgm:constrLst/>
        <dgm:ruleLst/>
      </dgm:layoutNode>
      <dgm:choose name="Name13">
        <dgm:if name="Name14" axis="ch" ptType="node" func="cnt" op="gte" val="1">
          <dgm:layoutNode name="gear3ch" styleLbl="fgAcc1">
            <dgm:varLst>
              <dgm:chMax val="0"/>
              <dgm:bulletEnabled val="1"/>
            </dgm:varLst>
            <dgm:alg type="tx">
              <dgm:param type="stBulletLvl" val="1"/>
            </dgm:alg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" ptType="node"/>
            <dgm:constrLst>
              <dgm:constr type="tMarg" refType="primFontSz" fact="0.3"/>
              <dgm:constr type="bMarg" refType="primFontSz" fact="0.3"/>
              <dgm:constr type="lMarg" refType="primFontSz" fact="0.3"/>
              <dgm:constr type="rMarg" refType="primFontSz" fact="0.3"/>
            </dgm:constrLst>
            <dgm:ruleLst>
              <dgm:rule type="primFontSz" val="5" fact="NaN" max="NaN"/>
            </dgm:ruleLst>
          </dgm:layoutNode>
        </dgm:if>
        <dgm:else name="Name15"/>
      </dgm:choose>
    </dgm:forEach>
    <dgm:forEach name="Name16" axis="ch" ptType="sibTrans" hideLastTrans="0" cnt="1">
      <dgm:layoutNode name="connector1" styleLbl="sibTrans2D1">
        <dgm:alg type="conn">
          <dgm:param type="connRout" val="curve"/>
          <dgm:param type="srcNode" val="gear1srcNode"/>
          <dgm:param type="dstNode" val="gear1dstNode"/>
          <dgm:param type="begPts" val="midR"/>
          <dgm:param type="endPts" val="tCtr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7" axis="ch" ptType="sibTrans" hideLastTrans="0" st="2" cnt="1">
      <dgm:layoutNode name="connector2" styleLbl="sibTrans2D1">
        <dgm:alg type="conn">
          <dgm:param type="connRout" val="curve"/>
          <dgm:param type="srcNode" val="gear2srcNode"/>
          <dgm:param type="dstNode" val="gear2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  <dgm:forEach name="Name18" axis="ch" ptType="sibTrans" hideLastTrans="0" st="3" cnt="1">
      <dgm:layoutNode name="connector3" styleLbl="sibTrans2D1">
        <dgm:alg type="conn">
          <dgm:param type="connRout" val="curve"/>
          <dgm:param type="srcNode" val="gear3srcNode"/>
          <dgm:param type="dstNode" val="gear3dstNode"/>
          <dgm:param type="begPts" val="midL"/>
          <dgm:param type="endPts" val="midL"/>
        </dgm:alg>
        <dgm:shape xmlns:r="http://schemas.openxmlformats.org/officeDocument/2006/relationships" type="conn" r:blip="">
          <dgm:adjLst/>
        </dgm:shape>
        <dgm:presOf axis="self"/>
        <dgm:constrLst>
          <dgm:constr type="w" val="10"/>
          <dgm:constr type="h" val="10"/>
          <dgm:constr type="begPad"/>
          <dgm:constr type="endPad"/>
        </dgm:constrLst>
        <dgm:ruleLst/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3">
  <dgm:title val=""/>
  <dgm:desc val=""/>
  <dgm:catLst>
    <dgm:cat type="relationship" pri="29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>
          <dgm:param type="fallback" val="2D"/>
        </dgm:alg>
      </dgm:if>
      <dgm:else name="Name3">
        <dgm:alg type="lin">
          <dgm:param type="fallback" val="2D"/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refType="w" refFor="ch" refPtType="node"/>
      <dgm:constr type="w" for="ch" forName="space" refType="w" refFor="ch" refPtType="node" fact="-0.2"/>
      <dgm:constr type="primFontSz" for="ch" ptType="node" op="equ" val="65"/>
    </dgm:constrLst>
    <dgm:ruleLst/>
    <dgm:forEach name="Name4" axis="ch" ptType="node">
      <dgm:layoutNode name="Name5" styleLbl="vennNode1">
        <dgm:varLst>
          <dgm:bulletEnabled val="1"/>
        </dgm:varLst>
        <dgm:alg type="tx">
          <dgm:param type="txAnchorVertCh" val="mid"/>
          <dgm:param type="txAnchorHorzCh" val="ctr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tMarg" refType="primFontSz" fact="0.1"/>
          <dgm:constr type="bMarg" refType="primFontSz" fact="0.1"/>
          <dgm:constr type="lMarg" refType="w" fact="0.156"/>
          <dgm:constr type="rMarg" refType="w" fact="0.156"/>
        </dgm:constrLst>
        <dgm:ruleLst>
          <dgm:rule type="primFontSz" val="5" fact="NaN" max="NaN"/>
        </dgm:ruleLst>
      </dgm:layoutNode>
      <dgm:forEach name="Name6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lProcess3">
  <dgm:title val=""/>
  <dgm:desc val=""/>
  <dgm:catLst>
    <dgm:cat type="process" pri="11000"/>
    <dgm:cat type="convert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41" srcId="1" destId="11" srcOrd="0" destOrd="0"/>
        <dgm:cxn modelId="42" srcId="1" destId="12" srcOrd="1" destOrd="0"/>
        <dgm:cxn modelId="51" srcId="2" destId="21" srcOrd="0" destOrd="0"/>
        <dgm:cxn modelId="52" srcId="2" destId="22" srcOrd="1" destOrd="0"/>
        <dgm:cxn modelId="61" srcId="3" destId="31" srcOrd="0" destOrd="0"/>
        <dgm:cxn modelId="62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1" destId="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chPref val="3"/>
      <dgm:dir/>
      <dgm:animLvl val="lvl"/>
      <dgm:resizeHandles/>
    </dgm:varLst>
    <dgm:choose name="Name1">
      <dgm:if name="Name2" func="var" arg="dir" op="equ" val="norm">
        <dgm:alg type="lin">
          <dgm:param type="linDir" val="fromT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T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bigChev" refType="w"/>
      <dgm:constr type="h" for="des" forName="bigChev" refType="w" refFor="des" refForName="bigChev" op="equ" fact="0.4"/>
      <dgm:constr type="w" for="des" forName="node" refType="w" refFor="des" refForName="bigChev" fact="0.83"/>
      <dgm:constr type="h" for="des" forName="node" refType="w" refFor="des" refForName="node" op="equ" fact="0.4"/>
      <dgm:constr type="w" for="des" forName="parTrans" refType="w" refFor="des" refForName="bigChev" op="equ" fact="-0.13"/>
      <dgm:constr type="w" for="des" forName="sibTrans" refType="w" refFor="des" refForName="node" op="equ" fact="-0.14"/>
      <dgm:constr type="h" for="ch" forName="vSp" refType="h" refFor="des" refForName="bigChev" op="equ" fact="0.14"/>
      <dgm:constr type="primFontSz" for="des" forName="node" op="equ"/>
      <dgm:constr type="primFontSz" for="des" forName="bigChev" op="equ"/>
    </dgm:constrLst>
    <dgm:ruleLst/>
    <dgm:forEach name="Name4" axis="ch" ptType="node">
      <dgm:layoutNode name="horFlow">
        <dgm:choose name="Name5">
          <dgm:if name="Name6" func="var" arg="dir" op="equ" val="norm">
            <dgm:alg type="lin">
              <dgm:param type="linDir" val="fromL"/>
              <dgm:param type="nodeHorzAlign" val="l"/>
              <dgm:param type="nodeVertAlign" val="mid"/>
              <dgm:param type="fallback" val="2D"/>
            </dgm:alg>
          </dgm:if>
          <dgm:else name="Name7">
            <dgm:alg type="lin">
              <dgm:param type="linDir" val="fromR"/>
              <dgm:param type="nodeHorzAlign" val="r"/>
              <dgm:param type="nodeVertAlign" val="mid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bigChev" styleLbl="node1">
          <dgm:alg type="tx"/>
          <dgm:choose name="Name8">
            <dgm:if name="Name9" func="var" arg="dir" op="equ" val="norm">
              <dgm:shape xmlns:r="http://schemas.openxmlformats.org/officeDocument/2006/relationships" type="chevron" r:blip="">
                <dgm:adjLst/>
              </dgm:shape>
              <dgm:presOf axis="self"/>
              <dgm:constrLst>
                <dgm:constr type="primFontSz" val="65"/>
                <dgm:constr type="rMarg"/>
                <dgm:constr type="lMarg" refType="primFontSz" fact="0.1"/>
                <dgm:constr type="tMarg" refType="primFontSz" fact="0.05"/>
                <dgm:constr type="bMarg" refType="primFontSz" fact="0.05"/>
              </dgm:constrLst>
            </dgm:if>
            <dgm:else name="Name10">
              <dgm:shape xmlns:r="http://schemas.openxmlformats.org/officeDocument/2006/relationships" rot="180" type="chevron" r:blip="">
                <dgm:adjLst/>
              </dgm:shape>
              <dgm:presOf axis="self"/>
              <dgm:constrLst>
                <dgm:constr type="primFontSz" val="65"/>
                <dgm:constr type="lMarg"/>
                <dgm:constr type="rMarg" refType="primFontSz" fact="0.1"/>
                <dgm:constr type="tMarg" refType="primFontSz" fact="0.05"/>
                <dgm:constr type="bMarg" refType="primFontSz" fact="0.05"/>
              </dgm:constrLst>
            </dgm:else>
          </dgm:choose>
          <dgm:ruleLst>
            <dgm:rule type="primFontSz" val="5" fact="NaN" max="NaN"/>
          </dgm:ruleLst>
        </dgm:layoutNode>
        <dgm:forEach name="parTransForEach" axis="ch" ptType="parTrans" cnt="1">
          <dgm:layoutNode name="par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  <dgm:forEach name="Name11" axis="ch" ptType="node">
          <dgm:layoutNode name="node" styleLbl="alignAccFollowNode1">
            <dgm:varLst>
              <dgm:bulletEnabled val="1"/>
            </dgm:varLst>
            <dgm:alg type="tx"/>
            <dgm:choose name="Name12">
              <dgm:if name="Name13" func="var" arg="dir" op="equ" val="norm">
                <dgm:shape xmlns:r="http://schemas.openxmlformats.org/officeDocument/2006/relationships" type="chevron" r:blip="">
                  <dgm:adjLst/>
                </dgm:shape>
                <dgm:presOf axis="desOrSelf" ptType="node"/>
                <dgm:constrLst>
                  <dgm:constr type="primFontSz" val="65"/>
                  <dgm:constr type="rMarg"/>
                  <dgm:constr type="lMarg" refType="primFontSz" fact="0.1"/>
                  <dgm:constr type="tMarg" refType="primFontSz" fact="0.05"/>
                  <dgm:constr type="bMarg" refType="primFontSz" fact="0.05"/>
                </dgm:constrLst>
              </dgm:if>
              <dgm:else name="Name14">
                <dgm:shape xmlns:r="http://schemas.openxmlformats.org/officeDocument/2006/relationships" rot="180" type="chevron" r:blip="">
                  <dgm:adjLst/>
                </dgm:shape>
                <dgm:presOf axis="desOrSelf" ptType="node"/>
                <dgm:constrLst>
                  <dgm:constr type="primFontSz" val="65"/>
                  <dgm:constr type="lMarg"/>
                  <dgm:constr type="rMarg" refType="primFontSz" fact="0.1"/>
                  <dgm:constr type="tMarg" refType="primFontSz" fact="0.05"/>
                  <dgm:constr type="bMarg" refType="primFontSz" fact="0.05"/>
                </dgm:constrLst>
              </dgm:else>
            </dgm:choose>
            <dgm:ruleLst>
              <dgm:rule type="primFontSz" val="5" fact="NaN" max="NaN"/>
            </dgm:ruleLst>
          </dgm:layoutNode>
          <dgm:forEach name="sibTransForEach" axis="followSib" ptType="sibTrans" cnt="1">
            <dgm:layoutNode name="sibTrans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layoutNode>
      <dgm:choose name="Name15">
        <dgm:if name="Name16" axis="self" ptType="node" func="revPos" op="gte" val="2">
          <dgm:layoutNode name="v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8">
  <dgm:title val=""/>
  <dgm:desc val=""/>
  <dgm:catLst>
    <dgm:cat type="3D" pri="11800"/>
  </dgm:catLst>
  <dgm:scene3d>
    <a:camera prst="perspectiveHeroicExtremeRightFacing" zoom="82000">
      <a:rot lat="21300000" lon="20400000" rev="180000"/>
    </a:camera>
    <a:lightRig rig="morning" dir="t">
      <a:rot lat="0" lon="0" rev="20400000"/>
    </a:lightRig>
  </dgm:scene3d>
  <dgm:styleLbl name="node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z="254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0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60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635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1520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190500" prstMaterial="matte">
      <a:bevelT w="120650" h="38100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52400" extrusionH="63500" prstMaterial="matte">
      <a:bevelT w="44450" h="63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190500" prstMaterial="matte">
      <a:bevelT w="120650" h="38100" prst="relaxedInset"/>
      <a:bevelB w="120650" h="571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152400" extrusionH="63500" prstMaterial="matte">
      <a:bevelT w="50800" h="19050" prst="relaxedInset"/>
      <a:contourClr>
        <a:schemeClr val="bg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4E8380-047F-B745-B6A7-2012DD9169C0}" type="datetimeFigureOut">
              <a:rPr kumimoji="1" lang="zh-CN" altLang="en-US" smtClean="0"/>
              <a:t>2017/9/21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5A0A8C6-720A-9D4B-A501-EC4129CEEEB2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7264291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fld id="{8D6073DF-3B6C-DF4F-AD51-8E768D70FE32}" type="slidenum">
              <a:rPr lang="en-US" altLang="zh-CN"/>
              <a:pPr eaLnBrk="1" hangingPunct="1"/>
              <a:t>5</a:t>
            </a:fld>
            <a:endParaRPr lang="en-US" altLang="zh-CN"/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878507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5B028-37A5-41B1-8B23-23BED55612E4}" type="slidenum">
              <a:rPr lang="zh-CN" altLang="en-US" smtClean="0"/>
              <a:pPr/>
              <a:t>68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2236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fld id="{675E1892-154C-9E45-8A1A-FB9ADECDBAD3}" type="slidenum">
              <a:rPr lang="en-US" altLang="zh-CN"/>
              <a:pPr eaLnBrk="1" hangingPunct="1"/>
              <a:t>6</a:t>
            </a:fld>
            <a:endParaRPr lang="en-US" altLang="zh-CN"/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/>
          <a:lstStyle/>
          <a:p>
            <a:pPr eaLnBrk="1" hangingPunct="1"/>
            <a:endParaRPr lang="zh-CN" altLang="en-US">
              <a:ea typeface="宋体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837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通过技能训练，将理论和时间结合起来，从而整体提升学生的综合能力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0A8C6-720A-9D4B-A501-EC4129CEEEB2}" type="slidenum">
              <a:rPr kumimoji="1" lang="zh-CN" altLang="en-US" smtClean="0"/>
              <a:t>8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829032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CN" altLang="en-US" dirty="0" smtClean="0"/>
              <a:t>重在学生参与，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5A0A8C6-720A-9D4B-A501-EC4129CEEEB2}" type="slidenum">
              <a:rPr kumimoji="1" lang="zh-CN" altLang="en-US" smtClean="0"/>
              <a:t>9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214808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  <a:p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7" name="页眉占位符 6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pPr>
              <a:defRPr/>
            </a:pPr>
            <a:r>
              <a:rPr lang="zh-CN" altLang="en-US" smtClean="0"/>
              <a:t>创业之星－企业模拟综合实训课程</a:t>
            </a:r>
            <a:r>
              <a:rPr lang="en-US" altLang="zh-CN" smtClean="0"/>
              <a:t>(</a:t>
            </a:r>
            <a:r>
              <a:rPr lang="zh-CN" altLang="en-US" smtClean="0"/>
              <a:t>黄林</a:t>
            </a:r>
            <a:r>
              <a:rPr lang="en-US" altLang="zh-CN" smtClean="0"/>
              <a:t>)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95752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0B6F9E3-6509-46EF-8414-9226F10E4FFC}" type="slidenum">
              <a:rPr lang="zh-CN" altLang="en-US" smtClean="0"/>
              <a:pPr/>
              <a:t>52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5870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5B028-37A5-41B1-8B23-23BED55612E4}" type="slidenum">
              <a:rPr lang="zh-CN" altLang="en-US" smtClean="0"/>
              <a:pPr/>
              <a:t>56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370628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C5B028-37A5-41B1-8B23-23BED55612E4}" type="slidenum">
              <a:rPr lang="zh-CN" altLang="en-US" smtClean="0"/>
              <a:pPr/>
              <a:t>58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757474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325379D-F6BD-4871-A628-7B5466A3E4C7}" type="slidenum">
              <a:rPr lang="en-US" altLang="zh-CN" smtClean="0"/>
              <a:pPr/>
              <a:t>59</a:t>
            </a:fld>
            <a:endParaRPr lang="en-US" altLang="zh-CN" smtClean="0"/>
          </a:p>
        </p:txBody>
      </p:sp>
      <p:sp>
        <p:nvSpPr>
          <p:cNvPr id="163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lnSpc>
                <a:spcPct val="80000"/>
              </a:lnSpc>
            </a:pPr>
            <a:endParaRPr lang="zh-CN" altLang="zh-CN" sz="800" smtClean="0"/>
          </a:p>
        </p:txBody>
      </p:sp>
    </p:spTree>
    <p:extLst>
      <p:ext uri="{BB962C8B-B14F-4D97-AF65-F5344CB8AC3E}">
        <p14:creationId xmlns:p14="http://schemas.microsoft.com/office/powerpoint/2010/main" val="3655692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标题幻灯片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137" name="Object 65"/>
          <p:cNvGraphicFramePr>
            <a:graphicFrameLocks noChangeAspect="1"/>
          </p:cNvGraphicFramePr>
          <p:nvPr/>
        </p:nvGraphicFramePr>
        <p:xfrm>
          <a:off x="1" y="0"/>
          <a:ext cx="4416425" cy="48974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62" name="Image" r:id="rId3" imgW="3415873" imgH="4546032" progId="Photoshop.Image.6">
                  <p:embed/>
                </p:oleObj>
              </mc:Choice>
              <mc:Fallback>
                <p:oleObj name="Image" r:id="rId3" imgW="3415873" imgH="4546032" progId="Photoshop.Image.6">
                  <p:embed/>
                  <p:pic>
                    <p:nvPicPr>
                      <p:cNvPr id="0" name="Picture 6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ltGray">
                      <a:xfrm>
                        <a:off x="1" y="0"/>
                        <a:ext cx="4416425" cy="48974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chemeClr val="bg2">
                                  <a:alpha val="74998"/>
                                </a:scheme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140" name="Freeform 68"/>
          <p:cNvSpPr>
            <a:spLocks/>
          </p:cNvSpPr>
          <p:nvPr userDrawn="1"/>
        </p:nvSpPr>
        <p:spPr bwMode="ltGray">
          <a:xfrm>
            <a:off x="2239963" y="-13229"/>
            <a:ext cx="6916737" cy="5728229"/>
          </a:xfrm>
          <a:custGeom>
            <a:avLst/>
            <a:gdLst/>
            <a:ahLst/>
            <a:cxnLst>
              <a:cxn ang="0">
                <a:pos x="189" y="0"/>
              </a:cxn>
              <a:cxn ang="0">
                <a:pos x="561" y="181"/>
              </a:cxn>
              <a:cxn ang="0">
                <a:pos x="943" y="489"/>
              </a:cxn>
              <a:cxn ang="0">
                <a:pos x="1221" y="955"/>
              </a:cxn>
              <a:cxn ang="0">
                <a:pos x="1413" y="1618"/>
              </a:cxn>
              <a:cxn ang="0">
                <a:pos x="1290" y="2648"/>
              </a:cxn>
              <a:cxn ang="0">
                <a:pos x="0" y="4330"/>
              </a:cxn>
              <a:cxn ang="0">
                <a:pos x="4349" y="4330"/>
              </a:cxn>
              <a:cxn ang="0">
                <a:pos x="4357" y="3"/>
              </a:cxn>
              <a:cxn ang="0">
                <a:pos x="189" y="0"/>
              </a:cxn>
            </a:cxnLst>
            <a:rect l="0" t="0" r="r" b="b"/>
            <a:pathLst>
              <a:path w="4357" h="4330">
                <a:moveTo>
                  <a:pt x="189" y="0"/>
                </a:moveTo>
                <a:lnTo>
                  <a:pt x="561" y="181"/>
                </a:lnTo>
                <a:lnTo>
                  <a:pt x="943" y="489"/>
                </a:lnTo>
                <a:lnTo>
                  <a:pt x="1221" y="955"/>
                </a:lnTo>
                <a:lnTo>
                  <a:pt x="1413" y="1618"/>
                </a:lnTo>
                <a:lnTo>
                  <a:pt x="1290" y="2648"/>
                </a:lnTo>
                <a:lnTo>
                  <a:pt x="0" y="4330"/>
                </a:lnTo>
                <a:lnTo>
                  <a:pt x="4349" y="4330"/>
                </a:lnTo>
                <a:lnTo>
                  <a:pt x="4357" y="3"/>
                </a:lnTo>
                <a:lnTo>
                  <a:pt x="189" y="0"/>
                </a:lnTo>
                <a:close/>
              </a:path>
            </a:pathLst>
          </a:custGeom>
          <a:gradFill rotWithShape="1">
            <a:gsLst>
              <a:gs pos="0">
                <a:schemeClr val="folHlink"/>
              </a:gs>
              <a:gs pos="100000">
                <a:schemeClr val="tx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38" name="Freeform 66"/>
          <p:cNvSpPr>
            <a:spLocks/>
          </p:cNvSpPr>
          <p:nvPr userDrawn="1"/>
        </p:nvSpPr>
        <p:spPr bwMode="ltGray">
          <a:xfrm>
            <a:off x="0" y="3735917"/>
            <a:ext cx="4122738" cy="1973792"/>
          </a:xfrm>
          <a:custGeom>
            <a:avLst/>
            <a:gdLst/>
            <a:ahLst/>
            <a:cxnLst>
              <a:cxn ang="0">
                <a:pos x="0" y="489"/>
              </a:cxn>
              <a:cxn ang="0">
                <a:pos x="1328" y="840"/>
              </a:cxn>
              <a:cxn ang="0">
                <a:pos x="2488" y="0"/>
              </a:cxn>
              <a:cxn ang="0">
                <a:pos x="1712" y="1124"/>
              </a:cxn>
              <a:cxn ang="0">
                <a:pos x="636" y="1492"/>
              </a:cxn>
              <a:cxn ang="0">
                <a:pos x="1" y="1492"/>
              </a:cxn>
              <a:cxn ang="0">
                <a:pos x="0" y="489"/>
              </a:cxn>
            </a:cxnLst>
            <a:rect l="0" t="0" r="r" b="b"/>
            <a:pathLst>
              <a:path w="2597" h="1492">
                <a:moveTo>
                  <a:pt x="0" y="489"/>
                </a:moveTo>
                <a:cubicBezTo>
                  <a:pt x="247" y="671"/>
                  <a:pt x="632" y="920"/>
                  <a:pt x="1328" y="840"/>
                </a:cubicBezTo>
                <a:cubicBezTo>
                  <a:pt x="2024" y="760"/>
                  <a:pt x="2360" y="131"/>
                  <a:pt x="2488" y="0"/>
                </a:cubicBezTo>
                <a:cubicBezTo>
                  <a:pt x="2597" y="53"/>
                  <a:pt x="1792" y="1068"/>
                  <a:pt x="1712" y="1124"/>
                </a:cubicBezTo>
                <a:cubicBezTo>
                  <a:pt x="1632" y="1180"/>
                  <a:pt x="921" y="1431"/>
                  <a:pt x="636" y="1492"/>
                </a:cubicBezTo>
                <a:lnTo>
                  <a:pt x="1" y="1492"/>
                </a:lnTo>
                <a:lnTo>
                  <a:pt x="0" y="489"/>
                </a:lnTo>
                <a:close/>
              </a:path>
            </a:pathLst>
          </a:custGeom>
          <a:gradFill rotWithShape="1">
            <a:gsLst>
              <a:gs pos="0">
                <a:schemeClr val="bg2">
                  <a:gamma/>
                  <a:shade val="24314"/>
                  <a:invGamma/>
                </a:schemeClr>
              </a:gs>
              <a:gs pos="100000">
                <a:schemeClr val="bg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39" name="Freeform 67"/>
          <p:cNvSpPr>
            <a:spLocks/>
          </p:cNvSpPr>
          <p:nvPr userDrawn="1"/>
        </p:nvSpPr>
        <p:spPr bwMode="gray">
          <a:xfrm>
            <a:off x="-12700" y="3458105"/>
            <a:ext cx="4152900" cy="2256896"/>
          </a:xfrm>
          <a:custGeom>
            <a:avLst/>
            <a:gdLst/>
            <a:ahLst/>
            <a:cxnLst>
              <a:cxn ang="0">
                <a:pos x="0" y="1688"/>
              </a:cxn>
              <a:cxn ang="0">
                <a:pos x="0" y="1112"/>
              </a:cxn>
              <a:cxn ang="0">
                <a:pos x="2576" y="0"/>
              </a:cxn>
              <a:cxn ang="0">
                <a:pos x="2135" y="826"/>
              </a:cxn>
              <a:cxn ang="0">
                <a:pos x="635" y="1688"/>
              </a:cxn>
              <a:cxn ang="0">
                <a:pos x="0" y="1688"/>
              </a:cxn>
            </a:cxnLst>
            <a:rect l="0" t="0" r="r" b="b"/>
            <a:pathLst>
              <a:path w="2576" h="1688">
                <a:moveTo>
                  <a:pt x="0" y="1688"/>
                </a:moveTo>
                <a:lnTo>
                  <a:pt x="0" y="1112"/>
                </a:lnTo>
                <a:cubicBezTo>
                  <a:pt x="1960" y="1464"/>
                  <a:pt x="2419" y="304"/>
                  <a:pt x="2576" y="0"/>
                </a:cubicBezTo>
                <a:lnTo>
                  <a:pt x="2135" y="826"/>
                </a:lnTo>
                <a:cubicBezTo>
                  <a:pt x="1618" y="1315"/>
                  <a:pt x="1286" y="1456"/>
                  <a:pt x="635" y="1688"/>
                </a:cubicBezTo>
                <a:lnTo>
                  <a:pt x="0" y="1688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accent2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724400" y="2540000"/>
            <a:ext cx="4114800" cy="635000"/>
          </a:xfrm>
        </p:spPr>
        <p:txBody>
          <a:bodyPr/>
          <a:lstStyle>
            <a:lvl1pPr algn="l">
              <a:defRPr sz="4400" b="0" i="1"/>
            </a:lvl1pPr>
          </a:lstStyle>
          <a:p>
            <a:r>
              <a:rPr lang="zh-CN" altLang="en-US" smtClean="0"/>
              <a:t>单击此处编辑母版标题样式</a:t>
            </a:r>
            <a:endParaRPr lang="en-US" altLang="zh-CN"/>
          </a:p>
        </p:txBody>
      </p:sp>
      <p:sp>
        <p:nvSpPr>
          <p:cNvPr id="3141" name="Rectangle 69"/>
          <p:cNvSpPr>
            <a:spLocks noChangeArrowheads="1"/>
          </p:cNvSpPr>
          <p:nvPr userDrawn="1"/>
        </p:nvSpPr>
        <p:spPr bwMode="gray">
          <a:xfrm>
            <a:off x="4284663" y="3278188"/>
            <a:ext cx="4875212" cy="359833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147" name="Line 75"/>
          <p:cNvSpPr>
            <a:spLocks noChangeShapeType="1"/>
          </p:cNvSpPr>
          <p:nvPr userDrawn="1"/>
        </p:nvSpPr>
        <p:spPr bwMode="white">
          <a:xfrm>
            <a:off x="4297364" y="3280833"/>
            <a:ext cx="485933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42" name="Line 70"/>
          <p:cNvSpPr>
            <a:spLocks noChangeShapeType="1"/>
          </p:cNvSpPr>
          <p:nvPr userDrawn="1"/>
        </p:nvSpPr>
        <p:spPr bwMode="white">
          <a:xfrm>
            <a:off x="4284664" y="3638021"/>
            <a:ext cx="4859337" cy="0"/>
          </a:xfrm>
          <a:prstGeom prst="line">
            <a:avLst/>
          </a:prstGeom>
          <a:noFill/>
          <a:ln w="12700">
            <a:solidFill>
              <a:schemeClr val="bg1"/>
            </a:solidFill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143" name="Freeform 71"/>
          <p:cNvSpPr>
            <a:spLocks/>
          </p:cNvSpPr>
          <p:nvPr userDrawn="1"/>
        </p:nvSpPr>
        <p:spPr bwMode="gray">
          <a:xfrm>
            <a:off x="965200" y="-7937"/>
            <a:ext cx="3822700" cy="5733521"/>
          </a:xfrm>
          <a:custGeom>
            <a:avLst/>
            <a:gdLst/>
            <a:ahLst/>
            <a:cxnLst>
              <a:cxn ang="0">
                <a:pos x="858" y="0"/>
              </a:cxn>
              <a:cxn ang="0">
                <a:pos x="1984" y="2582"/>
              </a:cxn>
              <a:cxn ang="0">
                <a:pos x="0" y="4326"/>
              </a:cxn>
              <a:cxn ang="0">
                <a:pos x="1208" y="4334"/>
              </a:cxn>
              <a:cxn ang="0">
                <a:pos x="2272" y="2566"/>
              </a:cxn>
              <a:cxn ang="0">
                <a:pos x="998" y="2"/>
              </a:cxn>
              <a:cxn ang="0">
                <a:pos x="858" y="0"/>
              </a:cxn>
            </a:cxnLst>
            <a:rect l="0" t="0" r="r" b="b"/>
            <a:pathLst>
              <a:path w="2408" h="4334">
                <a:moveTo>
                  <a:pt x="858" y="0"/>
                </a:moveTo>
                <a:cubicBezTo>
                  <a:pt x="2020" y="270"/>
                  <a:pt x="2408" y="1630"/>
                  <a:pt x="1984" y="2582"/>
                </a:cubicBezTo>
                <a:cubicBezTo>
                  <a:pt x="1560" y="3534"/>
                  <a:pt x="880" y="3975"/>
                  <a:pt x="0" y="4326"/>
                </a:cubicBezTo>
                <a:lnTo>
                  <a:pt x="1208" y="4334"/>
                </a:lnTo>
                <a:cubicBezTo>
                  <a:pt x="1520" y="4078"/>
                  <a:pt x="2144" y="3342"/>
                  <a:pt x="2272" y="2566"/>
                </a:cubicBezTo>
                <a:cubicBezTo>
                  <a:pt x="2400" y="1790"/>
                  <a:pt x="2278" y="418"/>
                  <a:pt x="998" y="2"/>
                </a:cubicBezTo>
                <a:lnTo>
                  <a:pt x="858" y="0"/>
                </a:lnTo>
                <a:close/>
              </a:path>
            </a:pathLst>
          </a:custGeom>
          <a:gradFill rotWithShape="1">
            <a:gsLst>
              <a:gs pos="0">
                <a:schemeClr val="hlink">
                  <a:gamma/>
                  <a:tint val="27451"/>
                  <a:invGamma/>
                </a:schemeClr>
              </a:gs>
              <a:gs pos="100000">
                <a:schemeClr val="hlink"/>
              </a:gs>
            </a:gsLst>
            <a:lin ang="540000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 bwMode="white">
          <a:xfrm>
            <a:off x="4724400" y="3238500"/>
            <a:ext cx="4267200" cy="4445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200" b="0">
                <a:solidFill>
                  <a:schemeClr val="bg1"/>
                </a:solidFill>
              </a:defRPr>
            </a:lvl1pPr>
          </a:lstStyle>
          <a:p>
            <a:r>
              <a:rPr lang="zh-CN" altLang="en-US" smtClean="0"/>
              <a:t>单击此处编辑母版副标题样式</a:t>
            </a:r>
            <a:endParaRPr lang="en-US" altLang="zh-CN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E49C40D-21D1-47E3-B1E6-54E2482114D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190500"/>
            <a:ext cx="2057400" cy="4953000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190500"/>
            <a:ext cx="6019800" cy="4953000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965DDE3D-DE13-43E0-93A1-B1969044EB4C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标题和表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190500"/>
            <a:ext cx="7162800" cy="469636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表格占位符 2"/>
          <p:cNvSpPr>
            <a:spLocks noGrp="1"/>
          </p:cNvSpPr>
          <p:nvPr>
            <p:ph type="tbl" idx="1"/>
          </p:nvPr>
        </p:nvSpPr>
        <p:spPr>
          <a:xfrm>
            <a:off x="457200" y="1016000"/>
            <a:ext cx="8229600" cy="4127500"/>
          </a:xfrm>
        </p:spPr>
        <p:txBody>
          <a:bodyPr/>
          <a:lstStyle/>
          <a:p>
            <a:r>
              <a:rPr lang="zh-CN" altLang="en-US" smtClean="0"/>
              <a:t>单击图标添加表格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297637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9355639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dgm">
  <p:cSld name="标题和图示或组织结构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1625" y="190501"/>
            <a:ext cx="8540750" cy="686594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SmartArt 占位符 2"/>
          <p:cNvSpPr>
            <a:spLocks noGrp="1"/>
          </p:cNvSpPr>
          <p:nvPr>
            <p:ph type="dgm" idx="1"/>
          </p:nvPr>
        </p:nvSpPr>
        <p:spPr>
          <a:xfrm>
            <a:off x="301625" y="1057011"/>
            <a:ext cx="8540750" cy="3749146"/>
          </a:xfrm>
        </p:spPr>
        <p:txBody>
          <a:bodyPr/>
          <a:lstStyle/>
          <a:p>
            <a:pPr lvl="0"/>
            <a:endParaRPr lang="zh-CN" altLang="en-US" noProof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301626" y="5204354"/>
            <a:ext cx="2289175" cy="39687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5204354"/>
            <a:ext cx="2895600" cy="396875"/>
          </a:xfrm>
          <a:prstGeom prst="rect">
            <a:avLst/>
          </a:prstGeom>
        </p:spPr>
        <p:txBody>
          <a:bodyPr/>
          <a:lstStyle>
            <a:lvl1pPr>
              <a:defRPr>
                <a:ea typeface="宋体" pitchFamily="2" charset="-122"/>
                <a:cs typeface="+mn-cs"/>
              </a:defRPr>
            </a:lvl1pPr>
          </a:lstStyle>
          <a:p>
            <a:pPr>
              <a:defRPr/>
            </a:pPr>
            <a:endParaRPr lang="en-US" altLang="zh-CN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1" y="5204354"/>
            <a:ext cx="2289175" cy="39687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fld id="{959C319C-F785-F848-882F-4C4748BD9194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1813266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00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672417"/>
            <a:ext cx="7772400" cy="1135063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2856AB71-4FED-40D2-9DEC-9D807231D56D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6" name="日期占位符 5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016000"/>
            <a:ext cx="4038600" cy="412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016000"/>
            <a:ext cx="4038600" cy="41275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780139F5-421F-4B8E-9BEE-6769AD30EB0F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28865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279261"/>
            <a:ext cx="4041775" cy="53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页脚占位符 6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8" name="灯片编号占位符 7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0486BAD-1420-4DE8-809A-8F4800CB5790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9" name="日期占位符 8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8BFA3DA0-88B8-494E-ABE2-D285081EA3F5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脚占位符 1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3" name="灯片编号占位符 2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64B8B72B-0276-4F40-8B4D-77273A6A768A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27542"/>
            <a:ext cx="3008313" cy="9683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27542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195917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79D2307-2078-4F44-9EFB-161258B8F6B6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0"/>
          </p:nvPr>
        </p:nvSpPr>
        <p:spPr>
          <a:xfrm>
            <a:off x="7086600" y="5524500"/>
            <a:ext cx="1981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altLang="zh-CN"/>
              <a:t>www.themegallery.com</a:t>
            </a: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1"/>
          </p:nvPr>
        </p:nvSpPr>
        <p:spPr>
          <a:xfrm>
            <a:off x="4114800" y="5588000"/>
            <a:ext cx="838200" cy="127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33A97AE3-F378-4E4A-B314-830062DCCA96}" type="slidenum">
              <a:rPr lang="en-US" altLang="zh-CN"/>
              <a:pPr/>
              <a:t>‹#›</a:t>
            </a:fld>
            <a:endParaRPr lang="en-US" altLang="zh-CN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2"/>
          </p:nvPr>
        </p:nvSpPr>
        <p:spPr>
          <a:xfrm>
            <a:off x="381000" y="5461000"/>
            <a:ext cx="1676400" cy="18124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endParaRPr lang="zh-CN" altLang="zh-C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vmlDrawing" Target="../drawings/vmlDrawing1.v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1" name="Freeform 67"/>
          <p:cNvSpPr>
            <a:spLocks/>
          </p:cNvSpPr>
          <p:nvPr/>
        </p:nvSpPr>
        <p:spPr bwMode="ltGray">
          <a:xfrm>
            <a:off x="-1588" y="5344583"/>
            <a:ext cx="4205288" cy="370417"/>
          </a:xfrm>
          <a:custGeom>
            <a:avLst/>
            <a:gdLst/>
            <a:ahLst/>
            <a:cxnLst>
              <a:cxn ang="0">
                <a:pos x="2649" y="280"/>
              </a:cxn>
              <a:cxn ang="0">
                <a:pos x="1337" y="184"/>
              </a:cxn>
              <a:cxn ang="0">
                <a:pos x="1" y="0"/>
              </a:cxn>
              <a:cxn ang="0">
                <a:pos x="0" y="279"/>
              </a:cxn>
              <a:cxn ang="0">
                <a:pos x="2649" y="280"/>
              </a:cxn>
            </a:cxnLst>
            <a:rect l="0" t="0" r="r" b="b"/>
            <a:pathLst>
              <a:path w="2649" h="280">
                <a:moveTo>
                  <a:pt x="2649" y="280"/>
                </a:moveTo>
                <a:cubicBezTo>
                  <a:pt x="2211" y="248"/>
                  <a:pt x="2061" y="246"/>
                  <a:pt x="1337" y="184"/>
                </a:cubicBezTo>
                <a:cubicBezTo>
                  <a:pt x="610" y="123"/>
                  <a:pt x="9" y="0"/>
                  <a:pt x="1" y="0"/>
                </a:cubicBezTo>
                <a:lnTo>
                  <a:pt x="0" y="279"/>
                </a:lnTo>
                <a:lnTo>
                  <a:pt x="2649" y="280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92" name="Freeform 68"/>
          <p:cNvSpPr>
            <a:spLocks/>
          </p:cNvSpPr>
          <p:nvPr/>
        </p:nvSpPr>
        <p:spPr bwMode="ltGray">
          <a:xfrm>
            <a:off x="4932364" y="5281083"/>
            <a:ext cx="4211637" cy="433917"/>
          </a:xfrm>
          <a:custGeom>
            <a:avLst/>
            <a:gdLst/>
            <a:ahLst/>
            <a:cxnLst>
              <a:cxn ang="0">
                <a:pos x="0" y="328"/>
              </a:cxn>
              <a:cxn ang="0">
                <a:pos x="1321" y="224"/>
              </a:cxn>
              <a:cxn ang="0">
                <a:pos x="2653" y="0"/>
              </a:cxn>
              <a:cxn ang="0">
                <a:pos x="2653" y="328"/>
              </a:cxn>
              <a:cxn ang="0">
                <a:pos x="0" y="328"/>
              </a:cxn>
            </a:cxnLst>
            <a:rect l="0" t="0" r="r" b="b"/>
            <a:pathLst>
              <a:path w="2653" h="328">
                <a:moveTo>
                  <a:pt x="0" y="328"/>
                </a:moveTo>
                <a:cubicBezTo>
                  <a:pt x="428" y="297"/>
                  <a:pt x="612" y="285"/>
                  <a:pt x="1321" y="224"/>
                </a:cubicBezTo>
                <a:cubicBezTo>
                  <a:pt x="2031" y="163"/>
                  <a:pt x="2595" y="29"/>
                  <a:pt x="2653" y="0"/>
                </a:cubicBezTo>
                <a:lnTo>
                  <a:pt x="2653" y="328"/>
                </a:lnTo>
                <a:lnTo>
                  <a:pt x="0" y="328"/>
                </a:lnTo>
                <a:close/>
              </a:path>
            </a:pathLst>
          </a:custGeom>
          <a:gradFill rotWithShape="1">
            <a:gsLst>
              <a:gs pos="0">
                <a:schemeClr val="accent2"/>
              </a:gs>
              <a:gs pos="100000">
                <a:schemeClr val="folHlink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graphicFrame>
        <p:nvGraphicFramePr>
          <p:cNvPr id="1093" name="Object 69"/>
          <p:cNvGraphicFramePr>
            <a:graphicFrameLocks noChangeAspect="1"/>
          </p:cNvGraphicFramePr>
          <p:nvPr/>
        </p:nvGraphicFramePr>
        <p:xfrm>
          <a:off x="0" y="0"/>
          <a:ext cx="9144000" cy="33866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0" name="Image" r:id="rId18" imgW="4101587" imgH="406063" progId="Photoshop.Image.6">
                  <p:embed/>
                </p:oleObj>
              </mc:Choice>
              <mc:Fallback>
                <p:oleObj name="Image" r:id="rId18" imgW="4101587" imgH="406063" progId="Photoshop.Image.6">
                  <p:embed/>
                  <p:pic>
                    <p:nvPicPr>
                      <p:cNvPr id="0" name="Picture 69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9144000" cy="338667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EB592B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chemeClr val="tx1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 xmlns="">
                            <a:effectLst>
                              <a:outerShdw blurRad="63500" dist="38099" dir="2700000" algn="ctr" rotWithShape="0">
                                <a:srgbClr val="DDDDDD">
                                  <a:alpha val="74998"/>
                                </a:srgbClr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94" name="Freeform 70"/>
          <p:cNvSpPr>
            <a:spLocks/>
          </p:cNvSpPr>
          <p:nvPr/>
        </p:nvSpPr>
        <p:spPr bwMode="ltGray">
          <a:xfrm flipH="1">
            <a:off x="1" y="696217"/>
            <a:ext cx="3635375" cy="370417"/>
          </a:xfrm>
          <a:custGeom>
            <a:avLst/>
            <a:gdLst/>
            <a:ahLst/>
            <a:cxnLst>
              <a:cxn ang="0">
                <a:pos x="0" y="16"/>
              </a:cxn>
              <a:cxn ang="0">
                <a:pos x="1000" y="104"/>
              </a:cxn>
              <a:cxn ang="0">
                <a:pos x="2096" y="280"/>
              </a:cxn>
              <a:cxn ang="0">
                <a:pos x="2096" y="0"/>
              </a:cxn>
              <a:cxn ang="0">
                <a:pos x="0" y="16"/>
              </a:cxn>
            </a:cxnLst>
            <a:rect l="0" t="0" r="r" b="b"/>
            <a:pathLst>
              <a:path w="2096" h="280">
                <a:moveTo>
                  <a:pt x="0" y="16"/>
                </a:moveTo>
                <a:cubicBezTo>
                  <a:pt x="352" y="48"/>
                  <a:pt x="418" y="43"/>
                  <a:pt x="1000" y="104"/>
                </a:cubicBezTo>
                <a:cubicBezTo>
                  <a:pt x="1584" y="165"/>
                  <a:pt x="2048" y="251"/>
                  <a:pt x="2096" y="280"/>
                </a:cubicBezTo>
                <a:lnTo>
                  <a:pt x="2096" y="0"/>
                </a:lnTo>
                <a:lnTo>
                  <a:pt x="0" y="16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95" name="Freeform 71"/>
          <p:cNvSpPr>
            <a:spLocks/>
          </p:cNvSpPr>
          <p:nvPr/>
        </p:nvSpPr>
        <p:spPr bwMode="ltGray">
          <a:xfrm>
            <a:off x="0" y="-59552"/>
            <a:ext cx="9144000" cy="773912"/>
          </a:xfrm>
          <a:custGeom>
            <a:avLst/>
            <a:gdLst/>
            <a:ahLst/>
            <a:cxnLst>
              <a:cxn ang="0">
                <a:pos x="0" y="512"/>
              </a:cxn>
              <a:cxn ang="0">
                <a:pos x="5760" y="512"/>
              </a:cxn>
              <a:cxn ang="0">
                <a:pos x="5760" y="0"/>
              </a:cxn>
              <a:cxn ang="0">
                <a:pos x="2804" y="134"/>
              </a:cxn>
              <a:cxn ang="0">
                <a:pos x="0" y="9"/>
              </a:cxn>
              <a:cxn ang="0">
                <a:pos x="0" y="512"/>
              </a:cxn>
            </a:cxnLst>
            <a:rect l="0" t="0" r="r" b="b"/>
            <a:pathLst>
              <a:path w="5760" h="512">
                <a:moveTo>
                  <a:pt x="0" y="512"/>
                </a:moveTo>
                <a:lnTo>
                  <a:pt x="5760" y="512"/>
                </a:lnTo>
                <a:lnTo>
                  <a:pt x="5760" y="0"/>
                </a:lnTo>
                <a:cubicBezTo>
                  <a:pt x="5554" y="37"/>
                  <a:pt x="3760" y="147"/>
                  <a:pt x="2804" y="134"/>
                </a:cubicBezTo>
                <a:cubicBezTo>
                  <a:pt x="1848" y="121"/>
                  <a:pt x="582" y="97"/>
                  <a:pt x="0" y="9"/>
                </a:cubicBezTo>
                <a:lnTo>
                  <a:pt x="0" y="512"/>
                </a:lnTo>
                <a:close/>
              </a:path>
            </a:pathLst>
          </a:custGeom>
          <a:gradFill rotWithShape="1">
            <a:gsLst>
              <a:gs pos="0">
                <a:schemeClr val="tx2"/>
              </a:gs>
              <a:gs pos="50000">
                <a:schemeClr val="tx2">
                  <a:gamma/>
                  <a:shade val="46275"/>
                  <a:invGamma/>
                </a:schemeClr>
              </a:gs>
              <a:gs pos="100000">
                <a:schemeClr val="tx2"/>
              </a:gs>
            </a:gsLst>
            <a:lin ang="0" scaled="1"/>
          </a:gra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016000"/>
            <a:ext cx="8229600" cy="412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第二级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white">
          <a:xfrm>
            <a:off x="838200" y="37124"/>
            <a:ext cx="7162800" cy="660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dirty="0" smtClean="0"/>
              <a:t>单击此处编辑母版标题样式</a:t>
            </a:r>
            <a:endParaRPr lang="en-US" altLang="zh-CN" dirty="0" smtClean="0"/>
          </a:p>
        </p:txBody>
      </p:sp>
      <p:sp>
        <p:nvSpPr>
          <p:cNvPr id="1096" name="Freeform 72"/>
          <p:cNvSpPr>
            <a:spLocks/>
          </p:cNvSpPr>
          <p:nvPr/>
        </p:nvSpPr>
        <p:spPr bwMode="gray">
          <a:xfrm>
            <a:off x="4978400" y="701508"/>
            <a:ext cx="4165600" cy="370417"/>
          </a:xfrm>
          <a:custGeom>
            <a:avLst/>
            <a:gdLst/>
            <a:ahLst/>
            <a:cxnLst>
              <a:cxn ang="0">
                <a:pos x="0" y="8"/>
              </a:cxn>
              <a:cxn ang="0">
                <a:pos x="1288" y="120"/>
              </a:cxn>
              <a:cxn ang="0">
                <a:pos x="2624" y="280"/>
              </a:cxn>
              <a:cxn ang="0">
                <a:pos x="2624" y="0"/>
              </a:cxn>
              <a:cxn ang="0">
                <a:pos x="0" y="8"/>
              </a:cxn>
            </a:cxnLst>
            <a:rect l="0" t="0" r="r" b="b"/>
            <a:pathLst>
              <a:path w="2624" h="280">
                <a:moveTo>
                  <a:pt x="0" y="8"/>
                </a:moveTo>
                <a:cubicBezTo>
                  <a:pt x="438" y="40"/>
                  <a:pt x="564" y="59"/>
                  <a:pt x="1288" y="120"/>
                </a:cubicBezTo>
                <a:cubicBezTo>
                  <a:pt x="2015" y="181"/>
                  <a:pt x="2616" y="280"/>
                  <a:pt x="2624" y="280"/>
                </a:cubicBezTo>
                <a:lnTo>
                  <a:pt x="2624" y="0"/>
                </a:lnTo>
                <a:lnTo>
                  <a:pt x="0" y="8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ffectLst/>
        </p:spPr>
        <p:txBody>
          <a:bodyPr/>
          <a:lstStyle/>
          <a:p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iming>
    <p:tnLst>
      <p:par>
        <p:cTn id="1" dur="indefinite" restart="never" nodeType="tmRoot"/>
      </p:par>
    </p:tnLst>
  </p:timing>
  <p:hf sldNum="0" hd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华文新魏" pitchFamily="2" charset="-122"/>
          <a:ea typeface="华文新魏" pitchFamily="2" charset="-122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Verdana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85000"/>
        <a:buFont typeface="Wingdings" pitchFamily="2" charset="2"/>
        <a:buChar char="v"/>
        <a:defRPr sz="3200" b="1">
          <a:solidFill>
            <a:schemeClr val="tx2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华文楷体" pitchFamily="2" charset="-122"/>
          <a:ea typeface="华文楷体" pitchFamily="2" charset="-122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800" b="1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华文楷体" pitchFamily="2" charset="-122"/>
          <a:ea typeface="华文楷体" pitchFamily="2" charset="-122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200">
          <a:solidFill>
            <a:schemeClr val="tx1"/>
          </a:solidFill>
          <a:latin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9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0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3.xml"/><Relationship Id="rId6" Type="http://schemas.openxmlformats.org/officeDocument/2006/relationships/diagramColors" Target="../diagrams/colors6.xml"/><Relationship Id="rId5" Type="http://schemas.openxmlformats.org/officeDocument/2006/relationships/diagramQuickStyle" Target="../diagrams/quickStyle6.xml"/><Relationship Id="rId4" Type="http://schemas.openxmlformats.org/officeDocument/2006/relationships/diagramLayout" Target="../diagrams/layout6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4.xml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5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6.xml"/></Relationships>
</file>

<file path=ppt/slides/_rels/slide5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7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5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9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0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1.xml"/></Relationships>
</file>

<file path=ppt/slides/_rels/slide6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2.xml"/></Relationships>
</file>

<file path=ppt/slides/_rels/slide6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3.xml"/></Relationships>
</file>

<file path=ppt/slides/_rels/slide6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4.xml"/><Relationship Id="rId4" Type="http://schemas.openxmlformats.org/officeDocument/2006/relationships/image" Target="../media/image4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1.xml"/></Relationships>
</file>

<file path=ppt/slides/_rels/slide7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wmf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6.xml"/></Relationships>
</file>

<file path=ppt/slides/_rels/slide7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7.xml"/><Relationship Id="rId6" Type="http://schemas.openxmlformats.org/officeDocument/2006/relationships/diagramColors" Target="../diagrams/colors7.xml"/><Relationship Id="rId5" Type="http://schemas.openxmlformats.org/officeDocument/2006/relationships/diagramQuickStyle" Target="../diagrams/quickStyle7.xml"/><Relationship Id="rId4" Type="http://schemas.openxmlformats.org/officeDocument/2006/relationships/diagramLayout" Target="../diagrams/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8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21" Type="http://schemas.openxmlformats.org/officeDocument/2006/relationships/image" Target="../media/image22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png"/><Relationship Id="rId20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23" Type="http://schemas.openxmlformats.org/officeDocument/2006/relationships/image" Target="../media/image24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4429124" y="1417340"/>
            <a:ext cx="4700590" cy="1792600"/>
          </a:xfrm>
        </p:spPr>
        <p:txBody>
          <a:bodyPr/>
          <a:lstStyle/>
          <a:p>
            <a:pPr algn="ctr"/>
            <a:r>
              <a:rPr lang="zh-CN" altLang="en-US" sz="4000" b="1" i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新魏" pitchFamily="2" charset="-122"/>
                <a:ea typeface="华文新魏" pitchFamily="2" charset="-122"/>
              </a:rPr>
              <a:t>贝腾综合实训课程教学方法指导</a:t>
            </a:r>
            <a:endParaRPr lang="en-US" altLang="zh-CN" sz="4000" b="1" i="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华文新魏" pitchFamily="2" charset="-122"/>
              <a:ea typeface="华文新魏" pitchFamily="2" charset="-122"/>
            </a:endParaRPr>
          </a:p>
        </p:txBody>
      </p:sp>
      <p:sp>
        <p:nvSpPr>
          <p:cNvPr id="7" name="副标题 6"/>
          <p:cNvSpPr>
            <a:spLocks noGrp="1"/>
          </p:cNvSpPr>
          <p:nvPr>
            <p:ph type="subTitle" idx="1"/>
          </p:nvPr>
        </p:nvSpPr>
        <p:spPr>
          <a:xfrm>
            <a:off x="4643438" y="4057633"/>
            <a:ext cx="4267200" cy="444500"/>
          </a:xfrm>
        </p:spPr>
        <p:txBody>
          <a:bodyPr/>
          <a:lstStyle/>
          <a:p>
            <a:pPr algn="ctr"/>
            <a:r>
              <a:rPr lang="zh-CN" altLang="en-US" sz="3200" b="1" dirty="0" smtClean="0"/>
              <a:t>黄  林</a:t>
            </a:r>
            <a:endParaRPr lang="zh-CN" alt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教学方法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/>
              <a:t>体验</a:t>
            </a:r>
            <a:r>
              <a:rPr lang="zh-CN" altLang="en-US" dirty="0" smtClean="0"/>
              <a:t>式教学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学生全程参与，动手实战体验</a:t>
            </a:r>
            <a:endParaRPr lang="en-US" altLang="zh-CN" dirty="0" smtClean="0"/>
          </a:p>
          <a:p>
            <a:r>
              <a:rPr lang="zh-CN" altLang="en-US" dirty="0" smtClean="0"/>
              <a:t>启发式训练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结合实战案例，指导分析</a:t>
            </a:r>
            <a:endParaRPr lang="en-US" altLang="zh-CN" dirty="0" smtClean="0"/>
          </a:p>
          <a:p>
            <a:r>
              <a:rPr lang="zh-CN" altLang="en-US" dirty="0" smtClean="0"/>
              <a:t>教练式指导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教师注重指导，而不是教授</a:t>
            </a:r>
            <a:endParaRPr lang="en-US" altLang="zh-CN" dirty="0" smtClean="0"/>
          </a:p>
          <a:p>
            <a:r>
              <a:rPr lang="zh-CN" altLang="en-US" dirty="0" smtClean="0"/>
              <a:t>小组式讨论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学生角色扮演，分工合作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课程设计注意事项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注重定性分析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不过多追求定量分析</a:t>
            </a:r>
            <a:endParaRPr kumimoji="1" lang="en-US" altLang="zh-CN" dirty="0" smtClean="0"/>
          </a:p>
          <a:p>
            <a:r>
              <a:rPr kumimoji="1" lang="zh-CN" altLang="en-US" dirty="0" smtClean="0"/>
              <a:t>注重情境模拟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不追求与真实企业完全一样</a:t>
            </a:r>
            <a:endParaRPr kumimoji="1" lang="en-US" altLang="zh-CN" dirty="0" smtClean="0"/>
          </a:p>
          <a:p>
            <a:r>
              <a:rPr kumimoji="1" lang="zh-CN" altLang="en-US" dirty="0" smtClean="0"/>
              <a:t>注重学生参与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不要过多讲解理论知识</a:t>
            </a:r>
            <a:endParaRPr kumimoji="1" lang="en-US" altLang="zh-CN" dirty="0" smtClean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0367632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教学中采用的互动教学方法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角色扮演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担任模拟企业的</a:t>
            </a:r>
            <a:r>
              <a:rPr kumimoji="1" lang="en-US" altLang="zh-CN" dirty="0" smtClean="0"/>
              <a:t>CEO</a:t>
            </a:r>
            <a:r>
              <a:rPr kumimoji="1" lang="zh-CN" altLang="en-US" dirty="0" smtClean="0"/>
              <a:t>、</a:t>
            </a:r>
            <a:r>
              <a:rPr kumimoji="1" lang="en-US" altLang="zh-CN" dirty="0" smtClean="0"/>
              <a:t>CFO</a:t>
            </a:r>
            <a:r>
              <a:rPr kumimoji="1" lang="zh-CN" altLang="en-US" dirty="0" smtClean="0"/>
              <a:t>、</a:t>
            </a:r>
            <a:r>
              <a:rPr kumimoji="1" lang="en-US" altLang="zh-CN" dirty="0" smtClean="0"/>
              <a:t>CMO</a:t>
            </a:r>
            <a:r>
              <a:rPr kumimoji="1" lang="zh-CN" altLang="en-US" dirty="0" smtClean="0"/>
              <a:t>等管理角色</a:t>
            </a:r>
            <a:endParaRPr kumimoji="1" lang="en-US" altLang="zh-CN" dirty="0" smtClean="0"/>
          </a:p>
          <a:p>
            <a:r>
              <a:rPr kumimoji="1" lang="zh-CN" altLang="en-US" dirty="0" smtClean="0"/>
              <a:t>小组讨论</a:t>
            </a:r>
            <a:endParaRPr kumimoji="1" lang="en-US" altLang="zh-CN" dirty="0" smtClean="0"/>
          </a:p>
          <a:p>
            <a:pPr lvl="1"/>
            <a:r>
              <a:rPr kumimoji="1" lang="zh-CN" altLang="zh-CN" dirty="0" smtClean="0"/>
              <a:t>3</a:t>
            </a:r>
            <a:r>
              <a:rPr kumimoji="1" lang="en-US" altLang="zh-CN" dirty="0" smtClean="0"/>
              <a:t>-5</a:t>
            </a:r>
            <a:r>
              <a:rPr kumimoji="1" lang="zh-CN" altLang="en-US" dirty="0" smtClean="0"/>
              <a:t>人一个团队，团队学习、讨论与决策</a:t>
            </a:r>
            <a:endParaRPr kumimoji="1" lang="en-US" altLang="zh-CN" dirty="0" smtClean="0"/>
          </a:p>
          <a:p>
            <a:r>
              <a:rPr kumimoji="1" lang="zh-CN" altLang="en-US" dirty="0" smtClean="0"/>
              <a:t>案例研讨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学生演练的就是一个亲身参与的案例</a:t>
            </a:r>
            <a:endParaRPr kumimoji="1" lang="en-US" altLang="zh-CN" dirty="0" smtClean="0"/>
          </a:p>
          <a:p>
            <a:r>
              <a:rPr kumimoji="1" lang="zh-CN" altLang="en-US" dirty="0" smtClean="0"/>
              <a:t>互动点评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自评、互评、综评，展开充分讨论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978572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/>
              <a:t>内容提要</a:t>
            </a:r>
            <a:endParaRPr lang="en-US" altLang="zh-CN" dirty="0"/>
          </a:p>
        </p:txBody>
      </p:sp>
      <p:grpSp>
        <p:nvGrpSpPr>
          <p:cNvPr id="61476" name="Group 36"/>
          <p:cNvGrpSpPr>
            <a:grpSpLocks/>
          </p:cNvGrpSpPr>
          <p:nvPr/>
        </p:nvGrpSpPr>
        <p:grpSpPr bwMode="auto">
          <a:xfrm>
            <a:off x="1691680" y="1489605"/>
            <a:ext cx="5410200" cy="652200"/>
            <a:chOff x="1248" y="1126"/>
            <a:chExt cx="3408" cy="493"/>
          </a:xfrm>
        </p:grpSpPr>
        <p:grpSp>
          <p:nvGrpSpPr>
            <p:cNvPr id="61448" name="Group 8"/>
            <p:cNvGrpSpPr>
              <a:grpSpLocks/>
            </p:cNvGrpSpPr>
            <p:nvPr/>
          </p:nvGrpSpPr>
          <p:grpSpPr bwMode="auto">
            <a:xfrm>
              <a:off x="1248" y="1200"/>
              <a:ext cx="480" cy="419"/>
              <a:chOff x="1110" y="2656"/>
              <a:chExt cx="1549" cy="1351"/>
            </a:xfrm>
          </p:grpSpPr>
          <p:sp>
            <p:nvSpPr>
              <p:cNvPr id="61449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0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1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632" y="1584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7" name="Text Box 17"/>
            <p:cNvSpPr txBox="1">
              <a:spLocks noChangeArrowheads="1"/>
            </p:cNvSpPr>
            <p:nvPr/>
          </p:nvSpPr>
          <p:spPr bwMode="auto">
            <a:xfrm>
              <a:off x="2121" y="1126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课程训练方法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58" name="Text Box 18"/>
            <p:cNvSpPr txBox="1">
              <a:spLocks noChangeArrowheads="1"/>
            </p:cNvSpPr>
            <p:nvPr/>
          </p:nvSpPr>
          <p:spPr bwMode="gray">
            <a:xfrm>
              <a:off x="1371" y="1262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1</a:t>
              </a:r>
            </a:p>
          </p:txBody>
        </p:sp>
      </p:grpSp>
      <p:grpSp>
        <p:nvGrpSpPr>
          <p:cNvPr id="61477" name="Group 37"/>
          <p:cNvGrpSpPr>
            <a:grpSpLocks/>
          </p:cNvGrpSpPr>
          <p:nvPr/>
        </p:nvGrpSpPr>
        <p:grpSpPr bwMode="auto">
          <a:xfrm>
            <a:off x="1691680" y="2282036"/>
            <a:ext cx="5410200" cy="621773"/>
            <a:chOff x="1248" y="1725"/>
            <a:chExt cx="3408" cy="470"/>
          </a:xfrm>
        </p:grpSpPr>
        <p:grpSp>
          <p:nvGrpSpPr>
            <p:cNvPr id="61452" name="Group 12"/>
            <p:cNvGrpSpPr>
              <a:grpSpLocks/>
            </p:cNvGrpSpPr>
            <p:nvPr/>
          </p:nvGrpSpPr>
          <p:grpSpPr bwMode="auto">
            <a:xfrm>
              <a:off x="1248" y="1776"/>
              <a:ext cx="480" cy="419"/>
              <a:chOff x="3174" y="2656"/>
              <a:chExt cx="1549" cy="1351"/>
            </a:xfrm>
          </p:grpSpPr>
          <p:sp>
            <p:nvSpPr>
              <p:cNvPr id="61453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4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5" name="AutoShape 15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9" name="Line 19"/>
            <p:cNvSpPr>
              <a:spLocks noChangeShapeType="1"/>
            </p:cNvSpPr>
            <p:nvPr/>
          </p:nvSpPr>
          <p:spPr bwMode="auto">
            <a:xfrm>
              <a:off x="1632" y="2160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0" name="Text Box 20"/>
            <p:cNvSpPr txBox="1">
              <a:spLocks noChangeArrowheads="1"/>
            </p:cNvSpPr>
            <p:nvPr/>
          </p:nvSpPr>
          <p:spPr bwMode="auto">
            <a:xfrm>
              <a:off x="2121" y="1725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solidFill>
                    <a:srgbClr val="FF0000"/>
                  </a:solidFill>
                  <a:latin typeface="Hei"/>
                  <a:ea typeface="Hei"/>
                  <a:cs typeface="Hei"/>
                </a:rPr>
                <a:t>团队角色分工</a:t>
              </a:r>
              <a:endParaRPr lang="en-US" altLang="zh-CN" sz="3200" dirty="0">
                <a:solidFill>
                  <a:srgbClr val="FF0000"/>
                </a:solidFill>
                <a:latin typeface="Hei"/>
                <a:ea typeface="Hei"/>
                <a:cs typeface="Hei"/>
              </a:endParaRPr>
            </a:p>
          </p:txBody>
        </p:sp>
        <p:sp>
          <p:nvSpPr>
            <p:cNvPr id="61461" name="Text Box 21"/>
            <p:cNvSpPr txBox="1">
              <a:spLocks noChangeArrowheads="1"/>
            </p:cNvSpPr>
            <p:nvPr/>
          </p:nvSpPr>
          <p:spPr bwMode="gray">
            <a:xfrm>
              <a:off x="1371" y="1838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2</a:t>
              </a:r>
            </a:p>
          </p:txBody>
        </p:sp>
      </p:grpSp>
      <p:grpSp>
        <p:nvGrpSpPr>
          <p:cNvPr id="61478" name="Group 38"/>
          <p:cNvGrpSpPr>
            <a:grpSpLocks/>
          </p:cNvGrpSpPr>
          <p:nvPr/>
        </p:nvGrpSpPr>
        <p:grpSpPr bwMode="auto">
          <a:xfrm>
            <a:off x="1691680" y="3001696"/>
            <a:ext cx="5410200" cy="645584"/>
            <a:chOff x="1248" y="2269"/>
            <a:chExt cx="3408" cy="488"/>
          </a:xfrm>
        </p:grpSpPr>
        <p:grpSp>
          <p:nvGrpSpPr>
            <p:cNvPr id="61462" name="Group 22"/>
            <p:cNvGrpSpPr>
              <a:grpSpLocks/>
            </p:cNvGrpSpPr>
            <p:nvPr/>
          </p:nvGrpSpPr>
          <p:grpSpPr bwMode="auto">
            <a:xfrm>
              <a:off x="1248" y="2338"/>
              <a:ext cx="480" cy="419"/>
              <a:chOff x="1110" y="2656"/>
              <a:chExt cx="1549" cy="1351"/>
            </a:xfrm>
          </p:grpSpPr>
          <p:sp>
            <p:nvSpPr>
              <p:cNvPr id="61463" name="AutoShape 2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4" name="AutoShape 2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5" name="AutoShape 2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0" name="Line 30"/>
            <p:cNvSpPr>
              <a:spLocks noChangeShapeType="1"/>
            </p:cNvSpPr>
            <p:nvPr/>
          </p:nvSpPr>
          <p:spPr bwMode="auto">
            <a:xfrm>
              <a:off x="1632" y="2722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1" name="Text Box 31"/>
            <p:cNvSpPr txBox="1">
              <a:spLocks noChangeArrowheads="1"/>
            </p:cNvSpPr>
            <p:nvPr/>
          </p:nvSpPr>
          <p:spPr bwMode="auto">
            <a:xfrm>
              <a:off x="2121" y="2269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课程知识结构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72" name="Text Box 32"/>
            <p:cNvSpPr txBox="1">
              <a:spLocks noChangeArrowheads="1"/>
            </p:cNvSpPr>
            <p:nvPr/>
          </p:nvSpPr>
          <p:spPr bwMode="gray">
            <a:xfrm>
              <a:off x="1371" y="2400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3</a:t>
              </a:r>
            </a:p>
          </p:txBody>
        </p:sp>
      </p:grpSp>
      <p:grpSp>
        <p:nvGrpSpPr>
          <p:cNvPr id="61479" name="Group 39"/>
          <p:cNvGrpSpPr>
            <a:grpSpLocks/>
          </p:cNvGrpSpPr>
          <p:nvPr/>
        </p:nvGrpSpPr>
        <p:grpSpPr bwMode="auto">
          <a:xfrm>
            <a:off x="1691680" y="3794122"/>
            <a:ext cx="5410200" cy="615157"/>
            <a:chOff x="1248" y="2868"/>
            <a:chExt cx="3408" cy="465"/>
          </a:xfrm>
        </p:grpSpPr>
        <p:grpSp>
          <p:nvGrpSpPr>
            <p:cNvPr id="61466" name="Group 26"/>
            <p:cNvGrpSpPr>
              <a:grpSpLocks/>
            </p:cNvGrpSpPr>
            <p:nvPr/>
          </p:nvGrpSpPr>
          <p:grpSpPr bwMode="auto">
            <a:xfrm>
              <a:off x="1248" y="2914"/>
              <a:ext cx="480" cy="419"/>
              <a:chOff x="3174" y="2656"/>
              <a:chExt cx="1549" cy="1351"/>
            </a:xfrm>
          </p:grpSpPr>
          <p:sp>
            <p:nvSpPr>
              <p:cNvPr id="61467" name="AutoShape 27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8" name="AutoShape 28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9" name="AutoShape 29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3" name="Line 33"/>
            <p:cNvSpPr>
              <a:spLocks noChangeShapeType="1"/>
            </p:cNvSpPr>
            <p:nvPr/>
          </p:nvSpPr>
          <p:spPr bwMode="auto">
            <a:xfrm>
              <a:off x="1632" y="3298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4" name="Text Box 34"/>
            <p:cNvSpPr txBox="1">
              <a:spLocks noChangeArrowheads="1"/>
            </p:cNvSpPr>
            <p:nvPr/>
          </p:nvSpPr>
          <p:spPr bwMode="auto">
            <a:xfrm>
              <a:off x="2121" y="2868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分析点评方法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75" name="Text Box 35"/>
            <p:cNvSpPr txBox="1">
              <a:spLocks noChangeArrowheads="1"/>
            </p:cNvSpPr>
            <p:nvPr/>
          </p:nvSpPr>
          <p:spPr bwMode="gray">
            <a:xfrm>
              <a:off x="1371" y="2976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1051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实训课时安排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总课时：</a:t>
            </a:r>
            <a:r>
              <a:rPr kumimoji="1" lang="en-US" altLang="zh-CN" dirty="0" smtClean="0"/>
              <a:t>16-32</a:t>
            </a:r>
            <a:r>
              <a:rPr kumimoji="1" lang="zh-CN" altLang="en-US" dirty="0" smtClean="0"/>
              <a:t>课时</a:t>
            </a:r>
            <a:endParaRPr kumimoji="1" lang="en-US" altLang="zh-CN" dirty="0" smtClean="0"/>
          </a:p>
          <a:p>
            <a:r>
              <a:rPr kumimoji="1" lang="zh-CN" altLang="en-US" dirty="0" smtClean="0"/>
              <a:t>模拟演练：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带领学生完成</a:t>
            </a:r>
            <a:r>
              <a:rPr kumimoji="1" lang="en-US" altLang="zh-CN" dirty="0" smtClean="0"/>
              <a:t>1-2</a:t>
            </a:r>
            <a:r>
              <a:rPr kumimoji="1" lang="zh-CN" altLang="en-US" dirty="0" smtClean="0"/>
              <a:t>个季度运营，熟悉规则与操作</a:t>
            </a:r>
            <a:endParaRPr kumimoji="1" lang="en-US" altLang="zh-CN" dirty="0" smtClean="0"/>
          </a:p>
          <a:p>
            <a:r>
              <a:rPr kumimoji="1" lang="zh-CN" altLang="en-US" dirty="0" smtClean="0"/>
              <a:t>正式训练：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学生完成</a:t>
            </a:r>
            <a:r>
              <a:rPr kumimoji="1" lang="en-US" altLang="zh-CN" dirty="0" smtClean="0"/>
              <a:t>6-8</a:t>
            </a:r>
            <a:r>
              <a:rPr kumimoji="1" lang="zh-CN" altLang="en-US" dirty="0" smtClean="0"/>
              <a:t>个季度运营管理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分析点评：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每阶段进行分析点评与总结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846548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教学主要阶段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16000"/>
            <a:ext cx="8472518" cy="4127500"/>
          </a:xfrm>
        </p:spPr>
        <p:txBody>
          <a:bodyPr/>
          <a:lstStyle/>
          <a:p>
            <a:endParaRPr lang="zh-CN" altLang="en-US" dirty="0"/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val="2441491666"/>
              </p:ext>
            </p:extLst>
          </p:nvPr>
        </p:nvGraphicFramePr>
        <p:xfrm>
          <a:off x="611560" y="1027693"/>
          <a:ext cx="8064723" cy="42780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448720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2168FA0-3EE4-8A4B-A9E4-914BDA026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52168FA0-3EE4-8A4B-A9E4-914BDA026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52168FA0-3EE4-8A4B-A9E4-914BDA02652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2ABA70D-341C-2B46-81E7-130E96F23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22ABA70D-341C-2B46-81E7-130E96F23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22ABA70D-341C-2B46-81E7-130E96F231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722741-8B14-4742-B601-DA2A0E0E97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BF722741-8B14-4742-B601-DA2A0E0E97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BF722741-8B14-4742-B601-DA2A0E0E974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B507AE3-8CEB-094C-B76E-F1CE89380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0B507AE3-8CEB-094C-B76E-F1CE89380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0B507AE3-8CEB-094C-B76E-F1CE89380B07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36F4A0D-76C6-AC45-B1D4-B6E000CF1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236F4A0D-76C6-AC45-B1D4-B6E000CF1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236F4A0D-76C6-AC45-B1D4-B6E000CF1F5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1B4954C1-BC37-B64B-8AA9-B48048753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1B4954C1-BC37-B64B-8AA9-B48048753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1B4954C1-BC37-B64B-8AA9-B4804875359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31C2DE2-D8F6-9E4A-80D5-7ED7D24CA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631C2DE2-D8F6-9E4A-80D5-7ED7D24CA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631C2DE2-D8F6-9E4A-80D5-7ED7D24CA79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41F676A-3CB8-AB4B-BFBE-7BD7094D7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C41F676A-3CB8-AB4B-BFBE-7BD7094D7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C41F676A-3CB8-AB4B-BFBE-7BD7094D7D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E5918C2B-AE0D-2A4B-9B43-31474247AE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graphicEl>
                                              <a:dgm id="{E5918C2B-AE0D-2A4B-9B43-31474247AE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graphicEl>
                                              <a:dgm id="{E5918C2B-AE0D-2A4B-9B43-31474247AEA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4402C449-99AC-B147-BA89-8F792C145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graphicEl>
                                              <a:dgm id="{4402C449-99AC-B147-BA89-8F792C145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graphicEl>
                                              <a:dgm id="{4402C449-99AC-B147-BA89-8F792C1459C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2E7C29D5-9E2F-CC4B-8700-55F6A6E0B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graphicEl>
                                              <a:dgm id="{2E7C29D5-9E2F-CC4B-8700-55F6A6E0B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graphicEl>
                                              <a:dgm id="{2E7C29D5-9E2F-CC4B-8700-55F6A6E0BA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E1EDC04-AEC5-774F-B655-78DCEE53A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graphicEl>
                                              <a:dgm id="{BE1EDC04-AEC5-774F-B655-78DCEE53A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graphicEl>
                                              <a:dgm id="{BE1EDC04-AEC5-774F-B655-78DCEE53ACB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6F1C5EA8-EFB9-8A41-BA19-E874882ED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6">
                                            <p:graphicEl>
                                              <a:dgm id="{6F1C5EA8-EFB9-8A41-BA19-E874882ED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6">
                                            <p:graphicEl>
                                              <a:dgm id="{6F1C5EA8-EFB9-8A41-BA19-E874882ED07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1D7E385-A85F-FE42-9043-B5060E598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6">
                                            <p:graphicEl>
                                              <a:dgm id="{C1D7E385-A85F-FE42-9043-B5060E598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6">
                                            <p:graphicEl>
                                              <a:dgm id="{C1D7E385-A85F-FE42-9043-B5060E598082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CEAA744F-E7AB-714D-BAEE-BC173E1E0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6">
                                            <p:graphicEl>
                                              <a:dgm id="{CEAA744F-E7AB-714D-BAEE-BC173E1E0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6">
                                            <p:graphicEl>
                                              <a:dgm id="{CEAA744F-E7AB-714D-BAEE-BC173E1E09B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0603A14-3475-054D-A43D-44C1407D44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6">
                                            <p:graphicEl>
                                              <a:dgm id="{F0603A14-3475-054D-A43D-44C1407D44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6">
                                            <p:graphicEl>
                                              <a:dgm id="{F0603A14-3475-054D-A43D-44C1407D4483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lvlOne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小组讨论：筹建公司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公司</a:t>
            </a:r>
            <a:r>
              <a:rPr lang="zh-CN" altLang="en-US" dirty="0"/>
              <a:t>名称与</a:t>
            </a:r>
            <a:r>
              <a:rPr lang="zh-CN" altLang="en-US" dirty="0" smtClean="0"/>
              <a:t>目标：</a:t>
            </a:r>
            <a:endParaRPr lang="en-US" altLang="zh-CN" dirty="0" smtClean="0"/>
          </a:p>
          <a:p>
            <a:pPr lvl="1"/>
            <a:r>
              <a:rPr lang="zh-CN" altLang="en-US" dirty="0"/>
              <a:t>公司名称</a:t>
            </a:r>
            <a:endParaRPr lang="en-US" altLang="zh-CN" dirty="0"/>
          </a:p>
          <a:p>
            <a:pPr lvl="1"/>
            <a:r>
              <a:rPr lang="zh-CN" altLang="en-US" dirty="0"/>
              <a:t>经营</a:t>
            </a:r>
            <a:r>
              <a:rPr lang="zh-CN" altLang="en-US" dirty="0" smtClean="0"/>
              <a:t>目标</a:t>
            </a:r>
            <a:endParaRPr lang="en-US" altLang="zh-CN" dirty="0" smtClean="0"/>
          </a:p>
          <a:p>
            <a:r>
              <a:rPr lang="zh-CN" altLang="en-US" dirty="0" smtClean="0"/>
              <a:t>团队分工及职责：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总经理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财务总监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营销总监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生产总监</a:t>
            </a:r>
            <a:endParaRPr lang="en-US" altLang="zh-CN" dirty="0" smtClean="0"/>
          </a:p>
        </p:txBody>
      </p:sp>
      <p:pic>
        <p:nvPicPr>
          <p:cNvPr id="5" name="图片 4" descr="BD07179_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55976" y="2641476"/>
            <a:ext cx="4107310" cy="245736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27099590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公司总经理述职</a:t>
            </a:r>
            <a:endParaRPr lang="zh-CN" altLang="en-US" dirty="0"/>
          </a:p>
        </p:txBody>
      </p:sp>
      <p:pic>
        <p:nvPicPr>
          <p:cNvPr id="4" name="图片 3" descr="BD07181_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14613" y="1131082"/>
            <a:ext cx="3504001" cy="4123933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084379304"/>
      </p:ext>
    </p:extLst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分组述职的目的</a:t>
            </a:r>
            <a:endParaRPr kumimoji="1" lang="zh-CN" altLang="en-US" dirty="0"/>
          </a:p>
        </p:txBody>
      </p:sp>
      <p:graphicFrame>
        <p:nvGraphicFramePr>
          <p:cNvPr id="4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79810533"/>
              </p:ext>
            </p:extLst>
          </p:nvPr>
        </p:nvGraphicFramePr>
        <p:xfrm>
          <a:off x="539552" y="1273324"/>
          <a:ext cx="8229600" cy="351013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66968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EC4489EB-B3A5-B449-82CE-FC0C63F5AB0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EC4489EB-B3A5-B449-82CE-FC0C63F5AB0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4EC65D44-9BCA-C340-B5A6-1137C21C5542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4EC65D44-9BCA-C340-B5A6-1137C21C5542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3B6AFB81-F881-B145-97AA-322325C510C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3B6AFB81-F881-B145-97AA-322325C510C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A8A480A-2A6D-E346-AA92-A4782FA88F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AA8A480A-2A6D-E346-AA92-A4782FA88FC8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如何分组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团队数量</a:t>
            </a:r>
            <a:endParaRPr kumimoji="1" lang="en-US" altLang="zh-CN" dirty="0" smtClean="0"/>
          </a:p>
          <a:p>
            <a:pPr lvl="1"/>
            <a:r>
              <a:rPr kumimoji="1" lang="zh-CN" altLang="en-US" sz="2800" dirty="0" smtClean="0"/>
              <a:t>一般每个班分为</a:t>
            </a:r>
            <a:r>
              <a:rPr kumimoji="1" lang="en-US" altLang="zh-CN" sz="2800" dirty="0" smtClean="0"/>
              <a:t>8-10</a:t>
            </a:r>
            <a:r>
              <a:rPr kumimoji="1" lang="zh-CN" altLang="en-US" sz="2800" dirty="0" smtClean="0"/>
              <a:t>组为宜</a:t>
            </a:r>
            <a:endParaRPr kumimoji="1" lang="en-US" altLang="zh-CN" sz="2800" dirty="0" smtClean="0"/>
          </a:p>
          <a:p>
            <a:r>
              <a:rPr kumimoji="1" lang="zh-CN" altLang="en-US" dirty="0" smtClean="0"/>
              <a:t>团队成员</a:t>
            </a:r>
            <a:endParaRPr kumimoji="1" lang="en-US" altLang="zh-CN" dirty="0" smtClean="0"/>
          </a:p>
          <a:p>
            <a:pPr lvl="1"/>
            <a:r>
              <a:rPr kumimoji="1" lang="zh-CN" altLang="en-US" sz="2800" dirty="0" smtClean="0"/>
              <a:t>一般每个团队</a:t>
            </a:r>
            <a:r>
              <a:rPr kumimoji="1" lang="en-US" altLang="zh-CN" sz="2800" dirty="0" smtClean="0"/>
              <a:t>4-5</a:t>
            </a:r>
            <a:r>
              <a:rPr kumimoji="1" lang="zh-CN" altLang="en-US" sz="2800" dirty="0" smtClean="0"/>
              <a:t>人为宜</a:t>
            </a:r>
            <a:endParaRPr kumimoji="1" lang="en-US" altLang="zh-CN" sz="2800" dirty="0" smtClean="0"/>
          </a:p>
          <a:p>
            <a:pPr lvl="1"/>
            <a:r>
              <a:rPr kumimoji="1" lang="zh-CN" altLang="en-US" sz="2800" dirty="0" smtClean="0"/>
              <a:t>不同专业、性别、性格的学生混合搭配</a:t>
            </a:r>
            <a:endParaRPr kumimoji="1" lang="en-US" altLang="zh-CN" sz="2800" dirty="0" smtClean="0"/>
          </a:p>
          <a:p>
            <a:r>
              <a:rPr kumimoji="1" lang="zh-CN" altLang="en-US" sz="3600" dirty="0" smtClean="0"/>
              <a:t>分组方法</a:t>
            </a:r>
            <a:endParaRPr kumimoji="1" lang="en-US" altLang="zh-CN" sz="3600" dirty="0" smtClean="0"/>
          </a:p>
          <a:p>
            <a:pPr lvl="1"/>
            <a:r>
              <a:rPr kumimoji="1" lang="zh-CN" altLang="en-US" sz="2800" dirty="0" smtClean="0"/>
              <a:t>自由组合，或总经理选人</a:t>
            </a:r>
            <a:endParaRPr kumimoji="1" lang="zh-CN" altLang="en-US" sz="2800" dirty="0"/>
          </a:p>
        </p:txBody>
      </p:sp>
    </p:spTree>
    <p:extLst>
      <p:ext uri="{BB962C8B-B14F-4D97-AF65-F5344CB8AC3E}">
        <p14:creationId xmlns:p14="http://schemas.microsoft.com/office/powerpoint/2010/main" val="7761108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/>
              <a:t>内容提要</a:t>
            </a:r>
            <a:endParaRPr lang="en-US" altLang="zh-CN" dirty="0"/>
          </a:p>
        </p:txBody>
      </p:sp>
      <p:grpSp>
        <p:nvGrpSpPr>
          <p:cNvPr id="61476" name="Group 36"/>
          <p:cNvGrpSpPr>
            <a:grpSpLocks/>
          </p:cNvGrpSpPr>
          <p:nvPr/>
        </p:nvGrpSpPr>
        <p:grpSpPr bwMode="auto">
          <a:xfrm>
            <a:off x="1691680" y="1489605"/>
            <a:ext cx="5410200" cy="652200"/>
            <a:chOff x="1248" y="1126"/>
            <a:chExt cx="3408" cy="493"/>
          </a:xfrm>
        </p:grpSpPr>
        <p:grpSp>
          <p:nvGrpSpPr>
            <p:cNvPr id="61448" name="Group 8"/>
            <p:cNvGrpSpPr>
              <a:grpSpLocks/>
            </p:cNvGrpSpPr>
            <p:nvPr/>
          </p:nvGrpSpPr>
          <p:grpSpPr bwMode="auto">
            <a:xfrm>
              <a:off x="1248" y="1200"/>
              <a:ext cx="480" cy="419"/>
              <a:chOff x="1110" y="2656"/>
              <a:chExt cx="1549" cy="1351"/>
            </a:xfrm>
          </p:grpSpPr>
          <p:sp>
            <p:nvSpPr>
              <p:cNvPr id="61449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0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1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632" y="1584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7" name="Text Box 17"/>
            <p:cNvSpPr txBox="1">
              <a:spLocks noChangeArrowheads="1"/>
            </p:cNvSpPr>
            <p:nvPr/>
          </p:nvSpPr>
          <p:spPr bwMode="auto">
            <a:xfrm>
              <a:off x="2121" y="1126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solidFill>
                    <a:srgbClr val="FF0000"/>
                  </a:solidFill>
                  <a:latin typeface="Hei"/>
                  <a:ea typeface="Hei"/>
                  <a:cs typeface="Hei"/>
                </a:rPr>
                <a:t>课程训练方法</a:t>
              </a:r>
              <a:endParaRPr lang="en-US" altLang="zh-CN" sz="3200" dirty="0">
                <a:solidFill>
                  <a:srgbClr val="FF0000"/>
                </a:solidFill>
                <a:latin typeface="Hei"/>
                <a:ea typeface="Hei"/>
                <a:cs typeface="Hei"/>
              </a:endParaRPr>
            </a:p>
          </p:txBody>
        </p:sp>
        <p:sp>
          <p:nvSpPr>
            <p:cNvPr id="61458" name="Text Box 18"/>
            <p:cNvSpPr txBox="1">
              <a:spLocks noChangeArrowheads="1"/>
            </p:cNvSpPr>
            <p:nvPr/>
          </p:nvSpPr>
          <p:spPr bwMode="gray">
            <a:xfrm>
              <a:off x="1371" y="1262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1</a:t>
              </a:r>
            </a:p>
          </p:txBody>
        </p:sp>
      </p:grpSp>
      <p:grpSp>
        <p:nvGrpSpPr>
          <p:cNvPr id="61477" name="Group 37"/>
          <p:cNvGrpSpPr>
            <a:grpSpLocks/>
          </p:cNvGrpSpPr>
          <p:nvPr/>
        </p:nvGrpSpPr>
        <p:grpSpPr bwMode="auto">
          <a:xfrm>
            <a:off x="1691680" y="2282036"/>
            <a:ext cx="5410200" cy="621773"/>
            <a:chOff x="1248" y="1725"/>
            <a:chExt cx="3408" cy="470"/>
          </a:xfrm>
        </p:grpSpPr>
        <p:grpSp>
          <p:nvGrpSpPr>
            <p:cNvPr id="61452" name="Group 12"/>
            <p:cNvGrpSpPr>
              <a:grpSpLocks/>
            </p:cNvGrpSpPr>
            <p:nvPr/>
          </p:nvGrpSpPr>
          <p:grpSpPr bwMode="auto">
            <a:xfrm>
              <a:off x="1248" y="1776"/>
              <a:ext cx="480" cy="419"/>
              <a:chOff x="3174" y="2656"/>
              <a:chExt cx="1549" cy="1351"/>
            </a:xfrm>
          </p:grpSpPr>
          <p:sp>
            <p:nvSpPr>
              <p:cNvPr id="61453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4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5" name="AutoShape 15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9" name="Line 19"/>
            <p:cNvSpPr>
              <a:spLocks noChangeShapeType="1"/>
            </p:cNvSpPr>
            <p:nvPr/>
          </p:nvSpPr>
          <p:spPr bwMode="auto">
            <a:xfrm>
              <a:off x="1632" y="2160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0" name="Text Box 20"/>
            <p:cNvSpPr txBox="1">
              <a:spLocks noChangeArrowheads="1"/>
            </p:cNvSpPr>
            <p:nvPr/>
          </p:nvSpPr>
          <p:spPr bwMode="auto">
            <a:xfrm>
              <a:off x="2121" y="1725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团队角色分工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61" name="Text Box 21"/>
            <p:cNvSpPr txBox="1">
              <a:spLocks noChangeArrowheads="1"/>
            </p:cNvSpPr>
            <p:nvPr/>
          </p:nvSpPr>
          <p:spPr bwMode="gray">
            <a:xfrm>
              <a:off x="1371" y="1838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2</a:t>
              </a:r>
            </a:p>
          </p:txBody>
        </p:sp>
      </p:grpSp>
      <p:grpSp>
        <p:nvGrpSpPr>
          <p:cNvPr id="61478" name="Group 38"/>
          <p:cNvGrpSpPr>
            <a:grpSpLocks/>
          </p:cNvGrpSpPr>
          <p:nvPr/>
        </p:nvGrpSpPr>
        <p:grpSpPr bwMode="auto">
          <a:xfrm>
            <a:off x="1691680" y="3001696"/>
            <a:ext cx="5410200" cy="645584"/>
            <a:chOff x="1248" y="2269"/>
            <a:chExt cx="3408" cy="488"/>
          </a:xfrm>
        </p:grpSpPr>
        <p:grpSp>
          <p:nvGrpSpPr>
            <p:cNvPr id="61462" name="Group 22"/>
            <p:cNvGrpSpPr>
              <a:grpSpLocks/>
            </p:cNvGrpSpPr>
            <p:nvPr/>
          </p:nvGrpSpPr>
          <p:grpSpPr bwMode="auto">
            <a:xfrm>
              <a:off x="1248" y="2338"/>
              <a:ext cx="480" cy="419"/>
              <a:chOff x="1110" y="2656"/>
              <a:chExt cx="1549" cy="1351"/>
            </a:xfrm>
          </p:grpSpPr>
          <p:sp>
            <p:nvSpPr>
              <p:cNvPr id="61463" name="AutoShape 2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4" name="AutoShape 2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5" name="AutoShape 2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0" name="Line 30"/>
            <p:cNvSpPr>
              <a:spLocks noChangeShapeType="1"/>
            </p:cNvSpPr>
            <p:nvPr/>
          </p:nvSpPr>
          <p:spPr bwMode="auto">
            <a:xfrm>
              <a:off x="1632" y="2722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1" name="Text Box 31"/>
            <p:cNvSpPr txBox="1">
              <a:spLocks noChangeArrowheads="1"/>
            </p:cNvSpPr>
            <p:nvPr/>
          </p:nvSpPr>
          <p:spPr bwMode="auto">
            <a:xfrm>
              <a:off x="2121" y="2269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课程知识结构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72" name="Text Box 32"/>
            <p:cNvSpPr txBox="1">
              <a:spLocks noChangeArrowheads="1"/>
            </p:cNvSpPr>
            <p:nvPr/>
          </p:nvSpPr>
          <p:spPr bwMode="gray">
            <a:xfrm>
              <a:off x="1371" y="2400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3</a:t>
              </a:r>
            </a:p>
          </p:txBody>
        </p:sp>
      </p:grpSp>
      <p:grpSp>
        <p:nvGrpSpPr>
          <p:cNvPr id="61479" name="Group 39"/>
          <p:cNvGrpSpPr>
            <a:grpSpLocks/>
          </p:cNvGrpSpPr>
          <p:nvPr/>
        </p:nvGrpSpPr>
        <p:grpSpPr bwMode="auto">
          <a:xfrm>
            <a:off x="1691680" y="3794122"/>
            <a:ext cx="5410200" cy="615157"/>
            <a:chOff x="1248" y="2868"/>
            <a:chExt cx="3408" cy="465"/>
          </a:xfrm>
        </p:grpSpPr>
        <p:grpSp>
          <p:nvGrpSpPr>
            <p:cNvPr id="61466" name="Group 26"/>
            <p:cNvGrpSpPr>
              <a:grpSpLocks/>
            </p:cNvGrpSpPr>
            <p:nvPr/>
          </p:nvGrpSpPr>
          <p:grpSpPr bwMode="auto">
            <a:xfrm>
              <a:off x="1248" y="2914"/>
              <a:ext cx="480" cy="419"/>
              <a:chOff x="3174" y="2656"/>
              <a:chExt cx="1549" cy="1351"/>
            </a:xfrm>
          </p:grpSpPr>
          <p:sp>
            <p:nvSpPr>
              <p:cNvPr id="61467" name="AutoShape 27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8" name="AutoShape 28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9" name="AutoShape 29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3" name="Line 33"/>
            <p:cNvSpPr>
              <a:spLocks noChangeShapeType="1"/>
            </p:cNvSpPr>
            <p:nvPr/>
          </p:nvSpPr>
          <p:spPr bwMode="auto">
            <a:xfrm>
              <a:off x="1632" y="3298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4" name="Text Box 34"/>
            <p:cNvSpPr txBox="1">
              <a:spLocks noChangeArrowheads="1"/>
            </p:cNvSpPr>
            <p:nvPr/>
          </p:nvSpPr>
          <p:spPr bwMode="auto">
            <a:xfrm>
              <a:off x="2121" y="2868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分析点评方法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75" name="Text Box 35"/>
            <p:cNvSpPr txBox="1">
              <a:spLocks noChangeArrowheads="1"/>
            </p:cNvSpPr>
            <p:nvPr/>
          </p:nvSpPr>
          <p:spPr bwMode="gray">
            <a:xfrm>
              <a:off x="1371" y="2976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913724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岗位职责：总经理</a:t>
            </a:r>
            <a:r>
              <a:rPr lang="en-US" altLang="zh-CN" dirty="0" smtClean="0"/>
              <a:t>CEO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主要职责：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负责组建团队，落实各人职责与分工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制订公司发展战略及各阶段经营目标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组织团队开展讨论，并制订与落实各项决策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对公司业绩总体负责</a:t>
            </a:r>
            <a:endParaRPr lang="en-US" altLang="zh-CN" sz="2400" dirty="0" smtClean="0"/>
          </a:p>
          <a:p>
            <a:r>
              <a:rPr sz="2800" dirty="0" smtClean="0"/>
              <a:t>考核指标：</a:t>
            </a:r>
            <a:endParaRPr lang="en-US" sz="2800" dirty="0" smtClean="0"/>
          </a:p>
          <a:p>
            <a:pPr lvl="1"/>
            <a:r>
              <a:rPr sz="2400" dirty="0" smtClean="0"/>
              <a:t>系统量化指标：综合表现、净资产收益率、账面价值等可选指标</a:t>
            </a:r>
            <a:endParaRPr lang="en-US" altLang="zh-CN" sz="2400" dirty="0" smtClean="0"/>
          </a:p>
          <a:p>
            <a:pPr lvl="1"/>
            <a:r>
              <a:rPr sz="2400" dirty="0" smtClean="0"/>
              <a:t>团队内部评分、教师课堂表现评分、实验报告等</a:t>
            </a:r>
            <a:endParaRPr lang="en-US" altLang="zh-CN" sz="24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endParaRPr sz="2800" dirty="0" smtClean="0"/>
          </a:p>
        </p:txBody>
      </p:sp>
    </p:spTree>
    <p:extLst>
      <p:ext uri="{BB962C8B-B14F-4D97-AF65-F5344CB8AC3E}">
        <p14:creationId xmlns:p14="http://schemas.microsoft.com/office/powerpoint/2010/main" val="1224654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岗位职责：财务总监</a:t>
            </a:r>
            <a:r>
              <a:rPr lang="en-US" altLang="zh-CN" dirty="0" smtClean="0"/>
              <a:t>CFO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285720" y="952487"/>
            <a:ext cx="8553480" cy="4318013"/>
          </a:xfrm>
        </p:spPr>
        <p:txBody>
          <a:bodyPr/>
          <a:lstStyle/>
          <a:p>
            <a:r>
              <a:rPr lang="zh-CN" altLang="en-US" sz="2800" dirty="0" smtClean="0"/>
              <a:t>主要职责：</a:t>
            </a:r>
            <a:endParaRPr lang="en-US" altLang="zh-CN" sz="2800" dirty="0" smtClean="0"/>
          </a:p>
          <a:p>
            <a:pPr lvl="1"/>
            <a:r>
              <a:rPr lang="zh-CN" altLang="en-US" sz="2000" dirty="0" smtClean="0"/>
              <a:t>负责公司的财务管理方面的工作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编写现金预算，制订资金筹措计划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解读财务报表，分析财务指标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做好成本分析，分析盈利预测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透过财务数据发现管理问题，提出改进建议</a:t>
            </a:r>
            <a:endParaRPr lang="en-US" altLang="zh-CN" sz="2000" dirty="0" smtClean="0"/>
          </a:p>
          <a:p>
            <a:r>
              <a:rPr sz="2800" dirty="0" smtClean="0"/>
              <a:t>考核指标：</a:t>
            </a:r>
          </a:p>
          <a:p>
            <a:pPr lvl="1"/>
            <a:r>
              <a:rPr sz="2000" dirty="0" smtClean="0"/>
              <a:t>系统量化指标：财务表现、净资产收益率、紧急借款扣分等可选指标</a:t>
            </a:r>
          </a:p>
          <a:p>
            <a:pPr lvl="1"/>
            <a:r>
              <a:rPr sz="2000" dirty="0" smtClean="0"/>
              <a:t>团队内部评分、教师课堂表现评分、实验报告等</a:t>
            </a:r>
          </a:p>
          <a:p>
            <a:pPr lvl="1">
              <a:buNone/>
            </a:pP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16588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岗位职责：市场总监</a:t>
            </a:r>
            <a:r>
              <a:rPr lang="en-US" altLang="zh-CN" dirty="0" smtClean="0"/>
              <a:t>CMO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主要职责：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负责公司的市场营销推广工作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运营市场背景与竞争形势分析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市场定位与产品定位分析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制订各阶段广告宣传计划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制订各阶段市场开发计划</a:t>
            </a:r>
            <a:endParaRPr lang="en-US" altLang="zh-CN" sz="2400" dirty="0" smtClean="0"/>
          </a:p>
          <a:p>
            <a:r>
              <a:rPr sz="2800" dirty="0" smtClean="0"/>
              <a:t>考核指标：</a:t>
            </a:r>
          </a:p>
          <a:p>
            <a:pPr lvl="1"/>
            <a:r>
              <a:rPr sz="2400" dirty="0" smtClean="0"/>
              <a:t>系统量化指标：市场表现</a:t>
            </a:r>
          </a:p>
          <a:p>
            <a:pPr lvl="1"/>
            <a:r>
              <a:rPr sz="2400" dirty="0" smtClean="0"/>
              <a:t>团队内部评分、教师课堂表现评分、实验报告等</a:t>
            </a:r>
          </a:p>
          <a:p>
            <a:pPr lvl="1">
              <a:buNone/>
            </a:pPr>
            <a:endParaRPr lang="en-US" altLang="zh-CN" sz="2400" dirty="0" smtClean="0"/>
          </a:p>
        </p:txBody>
      </p:sp>
    </p:spTree>
    <p:extLst>
      <p:ext uri="{BB962C8B-B14F-4D97-AF65-F5344CB8AC3E}">
        <p14:creationId xmlns:p14="http://schemas.microsoft.com/office/powerpoint/2010/main" val="3504174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岗位职责：销售总监</a:t>
            </a:r>
            <a:r>
              <a:rPr lang="en-US" altLang="zh-CN" dirty="0" smtClean="0"/>
              <a:t>CSO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主要职责：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负责公司产品的销售工作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消费者需求分析，竞争对手分析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各阶段各市场的产品定价策略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销售网点规划与建设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获取订单情况分析</a:t>
            </a:r>
            <a:endParaRPr lang="en-US" altLang="zh-CN" sz="2400" dirty="0" smtClean="0"/>
          </a:p>
          <a:p>
            <a:r>
              <a:rPr sz="2800" dirty="0" smtClean="0"/>
              <a:t>考核指标：</a:t>
            </a:r>
          </a:p>
          <a:p>
            <a:pPr lvl="1"/>
            <a:r>
              <a:rPr sz="2400" dirty="0" smtClean="0"/>
              <a:t>系统量化指标：成长表现</a:t>
            </a:r>
          </a:p>
          <a:p>
            <a:pPr lvl="1"/>
            <a:r>
              <a:rPr sz="2400" dirty="0" smtClean="0"/>
              <a:t>团队内部评分、教师课堂表现评分、实验报告等</a:t>
            </a:r>
          </a:p>
          <a:p>
            <a:pPr lvl="1">
              <a:buNone/>
            </a:pP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3090657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岗位职责：生产总监</a:t>
            </a:r>
            <a:r>
              <a:rPr lang="en-US" altLang="zh-CN" dirty="0" smtClean="0"/>
              <a:t>CPO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8596" y="1012018"/>
            <a:ext cx="8534400" cy="4191000"/>
          </a:xfrm>
        </p:spPr>
        <p:txBody>
          <a:bodyPr/>
          <a:lstStyle/>
          <a:p>
            <a:r>
              <a:rPr lang="zh-CN" altLang="en-US" sz="2800" dirty="0" smtClean="0"/>
              <a:t>主要职责：</a:t>
            </a:r>
            <a:endParaRPr lang="en-US" altLang="zh-CN" sz="2800" dirty="0" smtClean="0"/>
          </a:p>
          <a:p>
            <a:pPr lvl="1"/>
            <a:r>
              <a:rPr lang="zh-CN" altLang="en-US" sz="2000" dirty="0" smtClean="0"/>
              <a:t>负责公司所有产品的生产制造工作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根据销售计划落实产品生产计划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制订厂房与设备的采购计划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制订各阶段原料采购计划</a:t>
            </a:r>
            <a:endParaRPr lang="en-US" altLang="zh-CN" sz="2000" dirty="0" smtClean="0"/>
          </a:p>
          <a:p>
            <a:pPr lvl="1"/>
            <a:r>
              <a:rPr lang="zh-CN" altLang="en-US" sz="2000" dirty="0" smtClean="0"/>
              <a:t>安排各阶段生产任务</a:t>
            </a:r>
            <a:r>
              <a:rPr altLang="en-US" sz="2000" dirty="0" smtClean="0"/>
              <a:t>、</a:t>
            </a:r>
            <a:r>
              <a:rPr lang="zh-CN" altLang="en-US" sz="2000" dirty="0" smtClean="0"/>
              <a:t>控制生产成本</a:t>
            </a:r>
            <a:endParaRPr lang="en-US" altLang="zh-CN" sz="2000" dirty="0" smtClean="0"/>
          </a:p>
          <a:p>
            <a:r>
              <a:rPr sz="2800" dirty="0" smtClean="0"/>
              <a:t>考核指标：</a:t>
            </a:r>
          </a:p>
          <a:p>
            <a:pPr lvl="1"/>
            <a:r>
              <a:rPr sz="2000" dirty="0" smtClean="0"/>
              <a:t>系统量化指标：平均销售毛利率、固定资产</a:t>
            </a:r>
            <a:r>
              <a:rPr lang="en-US" sz="2000" dirty="0" smtClean="0"/>
              <a:t>/</a:t>
            </a:r>
            <a:r>
              <a:rPr sz="2000" dirty="0" smtClean="0"/>
              <a:t>库存周转率等</a:t>
            </a:r>
          </a:p>
          <a:p>
            <a:pPr lvl="1"/>
            <a:r>
              <a:rPr sz="2000" dirty="0" smtClean="0"/>
              <a:t>团队内部评分、教师课堂表现评分、实验报告等</a:t>
            </a:r>
          </a:p>
          <a:p>
            <a:pPr lvl="1">
              <a:buNone/>
            </a:pP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1112439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岗位职责：技术总监</a:t>
            </a:r>
            <a:r>
              <a:rPr lang="en-US" altLang="zh-CN" dirty="0" smtClean="0"/>
              <a:t>CTO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主要职责：</a:t>
            </a:r>
            <a:endParaRPr lang="en-US" altLang="zh-CN" sz="2800" dirty="0" smtClean="0"/>
          </a:p>
          <a:p>
            <a:pPr lvl="1"/>
            <a:r>
              <a:rPr lang="zh-CN" altLang="en-US" sz="2400" dirty="0" smtClean="0"/>
              <a:t>负责公司新产品的研发计划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消费者需求与产品发展潜力分析</a:t>
            </a:r>
            <a:endParaRPr lang="en-US" altLang="zh-CN" sz="2400" dirty="0" smtClean="0"/>
          </a:p>
          <a:p>
            <a:pPr lvl="1"/>
            <a:r>
              <a:rPr sz="2400" dirty="0" smtClean="0"/>
              <a:t>新产品特性的设计、研</a:t>
            </a:r>
            <a:r>
              <a:rPr lang="zh-CN" altLang="en-US" sz="2400" dirty="0" smtClean="0"/>
              <a:t>发投入规划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资质认证投入规划</a:t>
            </a:r>
            <a:endParaRPr lang="en-US" altLang="zh-CN" sz="2400" dirty="0" smtClean="0"/>
          </a:p>
          <a:p>
            <a:pPr lvl="1"/>
            <a:r>
              <a:rPr lang="zh-CN" altLang="en-US" sz="2400" dirty="0" smtClean="0"/>
              <a:t>产品投资回报分析</a:t>
            </a:r>
            <a:endParaRPr lang="en-US" altLang="zh-CN" sz="2400" dirty="0" smtClean="0"/>
          </a:p>
          <a:p>
            <a:r>
              <a:rPr sz="2800" dirty="0" smtClean="0"/>
              <a:t>考核指标：</a:t>
            </a:r>
          </a:p>
          <a:p>
            <a:pPr lvl="1"/>
            <a:r>
              <a:rPr sz="2400" dirty="0" smtClean="0"/>
              <a:t>系统量化指标：新产品投资回报率、市场占有率</a:t>
            </a:r>
          </a:p>
          <a:p>
            <a:pPr lvl="1"/>
            <a:r>
              <a:rPr sz="2400" dirty="0" smtClean="0"/>
              <a:t>团队内部评分、教师课堂表现评分、实验报告等</a:t>
            </a:r>
          </a:p>
          <a:p>
            <a:pPr lvl="1">
              <a:buNone/>
            </a:pPr>
            <a:endParaRPr lang="zh-CN" altLang="en-US" sz="2400" dirty="0"/>
          </a:p>
        </p:txBody>
      </p:sp>
    </p:spTree>
    <p:extLst>
      <p:ext uri="{BB962C8B-B14F-4D97-AF65-F5344CB8AC3E}">
        <p14:creationId xmlns:p14="http://schemas.microsoft.com/office/powerpoint/2010/main" val="27521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岗位职责：人力资源</a:t>
            </a:r>
            <a:r>
              <a:rPr dirty="0" smtClean="0"/>
              <a:t>CHO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sz="2800" dirty="0" smtClean="0"/>
              <a:t>主要职责：</a:t>
            </a:r>
          </a:p>
          <a:p>
            <a:pPr lvl="1"/>
            <a:r>
              <a:rPr sz="2400" dirty="0" smtClean="0"/>
              <a:t>根据公司用人需要到招募人员</a:t>
            </a:r>
          </a:p>
          <a:p>
            <a:pPr lvl="1"/>
            <a:r>
              <a:rPr sz="2400" dirty="0" smtClean="0"/>
              <a:t>与公司招募的人员签订劳动合同，办理保险</a:t>
            </a:r>
            <a:endParaRPr lang="en-US" sz="2400" dirty="0" smtClean="0"/>
          </a:p>
          <a:p>
            <a:pPr lvl="1" algn="l"/>
            <a:r>
              <a:rPr sz="2400" dirty="0" smtClean="0"/>
              <a:t>制订员工培训计划，提升员工技能</a:t>
            </a:r>
          </a:p>
          <a:p>
            <a:r>
              <a:rPr sz="2800" dirty="0" smtClean="0"/>
              <a:t>考核指标：</a:t>
            </a:r>
          </a:p>
          <a:p>
            <a:pPr lvl="1"/>
            <a:r>
              <a:rPr sz="2400" dirty="0" smtClean="0"/>
              <a:t>系统量化指标：人力成本</a:t>
            </a:r>
            <a:r>
              <a:rPr lang="zh-CN" altLang="en-US" sz="2400" dirty="0" smtClean="0"/>
              <a:t>分析</a:t>
            </a:r>
            <a:r>
              <a:rPr sz="2400" dirty="0" smtClean="0"/>
              <a:t>、人力成本回报率</a:t>
            </a:r>
          </a:p>
          <a:p>
            <a:pPr lvl="1"/>
            <a:r>
              <a:rPr sz="2400" dirty="0" smtClean="0"/>
              <a:t>团队内部评分、教师课堂表现评分、实验报告等</a:t>
            </a:r>
          </a:p>
        </p:txBody>
      </p:sp>
    </p:spTree>
    <p:extLst>
      <p:ext uri="{BB962C8B-B14F-4D97-AF65-F5344CB8AC3E}">
        <p14:creationId xmlns:p14="http://schemas.microsoft.com/office/powerpoint/2010/main" val="2760891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各项管理工作要点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zh-CN" dirty="0" smtClean="0"/>
              <a:t>CEO</a:t>
            </a:r>
          </a:p>
          <a:p>
            <a:pPr lvl="1"/>
            <a:r>
              <a:rPr lang="zh-CN" altLang="en-US" dirty="0" smtClean="0"/>
              <a:t>团队，分工，沟通，战略，执行</a:t>
            </a:r>
            <a:endParaRPr lang="en-US" altLang="zh-CN" dirty="0" smtClean="0"/>
          </a:p>
          <a:p>
            <a:r>
              <a:rPr lang="en-US" altLang="zh-CN" dirty="0" smtClean="0"/>
              <a:t>CFO</a:t>
            </a:r>
          </a:p>
          <a:p>
            <a:pPr lvl="1"/>
            <a:r>
              <a:rPr lang="zh-CN" altLang="en-US" dirty="0" smtClean="0"/>
              <a:t>现金流，筹资策略，财务分析</a:t>
            </a:r>
            <a:endParaRPr lang="en-US" altLang="zh-CN" dirty="0" smtClean="0"/>
          </a:p>
          <a:p>
            <a:r>
              <a:rPr lang="en-US" altLang="zh-CN" dirty="0" smtClean="0"/>
              <a:t>CMO</a:t>
            </a:r>
          </a:p>
          <a:p>
            <a:pPr lvl="1"/>
            <a:r>
              <a:rPr lang="zh-CN" altLang="en-US" dirty="0" smtClean="0"/>
              <a:t>销售预测，</a:t>
            </a:r>
            <a:r>
              <a:rPr lang="en-US" altLang="zh-CN" dirty="0" smtClean="0"/>
              <a:t>SWOT</a:t>
            </a:r>
            <a:r>
              <a:rPr lang="zh-CN" altLang="en-US" dirty="0" smtClean="0"/>
              <a:t>分析，竞争分析，定位，</a:t>
            </a:r>
            <a:r>
              <a:rPr lang="en-US" altLang="zh-CN" dirty="0" smtClean="0"/>
              <a:t>4P</a:t>
            </a:r>
            <a:r>
              <a:rPr lang="zh-CN" altLang="en-US" dirty="0" smtClean="0"/>
              <a:t>组合</a:t>
            </a:r>
            <a:endParaRPr lang="en-US" altLang="zh-CN" dirty="0" smtClean="0"/>
          </a:p>
          <a:p>
            <a:r>
              <a:rPr lang="en-US" altLang="zh-CN" dirty="0" smtClean="0"/>
              <a:t>CPO</a:t>
            </a:r>
          </a:p>
          <a:p>
            <a:pPr lvl="1"/>
            <a:r>
              <a:rPr lang="zh-CN" altLang="en-US" dirty="0" smtClean="0"/>
              <a:t>与销售的配合，成本控制，库存控制</a:t>
            </a:r>
            <a:endParaRPr lang="en-US" altLang="zh-CN" dirty="0" smtClean="0"/>
          </a:p>
          <a:p>
            <a:r>
              <a:rPr lang="en-US" altLang="zh-CN" dirty="0" smtClean="0"/>
              <a:t>CTO</a:t>
            </a:r>
          </a:p>
          <a:p>
            <a:pPr lvl="1"/>
            <a:r>
              <a:rPr lang="zh-CN" altLang="en-US" dirty="0" smtClean="0"/>
              <a:t>产品研发，资质认证，投资回报分析</a:t>
            </a:r>
          </a:p>
          <a:p>
            <a:r>
              <a:rPr lang="en-US" altLang="zh-CN" dirty="0" smtClean="0"/>
              <a:t>CHO</a:t>
            </a:r>
          </a:p>
          <a:p>
            <a:pPr lvl="1"/>
            <a:r>
              <a:rPr lang="zh-CN" altLang="en-US" dirty="0" smtClean="0"/>
              <a:t>人力成本控制</a:t>
            </a:r>
            <a:endParaRPr lang="en-US" altLang="zh-CN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831695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xmlns:p14="http://schemas.microsoft.com/office/powerpoint/2010/main"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58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/>
              <a:t>内容提要</a:t>
            </a:r>
            <a:endParaRPr lang="en-US" altLang="zh-CN" dirty="0"/>
          </a:p>
        </p:txBody>
      </p:sp>
      <p:grpSp>
        <p:nvGrpSpPr>
          <p:cNvPr id="61476" name="Group 36"/>
          <p:cNvGrpSpPr>
            <a:grpSpLocks/>
          </p:cNvGrpSpPr>
          <p:nvPr/>
        </p:nvGrpSpPr>
        <p:grpSpPr bwMode="auto">
          <a:xfrm>
            <a:off x="1691680" y="1489605"/>
            <a:ext cx="5410200" cy="652200"/>
            <a:chOff x="1248" y="1126"/>
            <a:chExt cx="3408" cy="493"/>
          </a:xfrm>
        </p:grpSpPr>
        <p:grpSp>
          <p:nvGrpSpPr>
            <p:cNvPr id="61448" name="Group 8"/>
            <p:cNvGrpSpPr>
              <a:grpSpLocks/>
            </p:cNvGrpSpPr>
            <p:nvPr/>
          </p:nvGrpSpPr>
          <p:grpSpPr bwMode="auto">
            <a:xfrm>
              <a:off x="1248" y="1200"/>
              <a:ext cx="480" cy="419"/>
              <a:chOff x="1110" y="2656"/>
              <a:chExt cx="1549" cy="1351"/>
            </a:xfrm>
          </p:grpSpPr>
          <p:sp>
            <p:nvSpPr>
              <p:cNvPr id="61449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0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1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632" y="1584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7" name="Text Box 17"/>
            <p:cNvSpPr txBox="1">
              <a:spLocks noChangeArrowheads="1"/>
            </p:cNvSpPr>
            <p:nvPr/>
          </p:nvSpPr>
          <p:spPr bwMode="auto">
            <a:xfrm>
              <a:off x="2121" y="1126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课程训练方法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58" name="Text Box 18"/>
            <p:cNvSpPr txBox="1">
              <a:spLocks noChangeArrowheads="1"/>
            </p:cNvSpPr>
            <p:nvPr/>
          </p:nvSpPr>
          <p:spPr bwMode="gray">
            <a:xfrm>
              <a:off x="1371" y="1262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1</a:t>
              </a:r>
            </a:p>
          </p:txBody>
        </p:sp>
      </p:grpSp>
      <p:grpSp>
        <p:nvGrpSpPr>
          <p:cNvPr id="61477" name="Group 37"/>
          <p:cNvGrpSpPr>
            <a:grpSpLocks/>
          </p:cNvGrpSpPr>
          <p:nvPr/>
        </p:nvGrpSpPr>
        <p:grpSpPr bwMode="auto">
          <a:xfrm>
            <a:off x="1691680" y="2282036"/>
            <a:ext cx="5410200" cy="621773"/>
            <a:chOff x="1248" y="1725"/>
            <a:chExt cx="3408" cy="470"/>
          </a:xfrm>
        </p:grpSpPr>
        <p:grpSp>
          <p:nvGrpSpPr>
            <p:cNvPr id="61452" name="Group 12"/>
            <p:cNvGrpSpPr>
              <a:grpSpLocks/>
            </p:cNvGrpSpPr>
            <p:nvPr/>
          </p:nvGrpSpPr>
          <p:grpSpPr bwMode="auto">
            <a:xfrm>
              <a:off x="1248" y="1776"/>
              <a:ext cx="480" cy="419"/>
              <a:chOff x="3174" y="2656"/>
              <a:chExt cx="1549" cy="1351"/>
            </a:xfrm>
          </p:grpSpPr>
          <p:sp>
            <p:nvSpPr>
              <p:cNvPr id="61453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4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5" name="AutoShape 15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9" name="Line 19"/>
            <p:cNvSpPr>
              <a:spLocks noChangeShapeType="1"/>
            </p:cNvSpPr>
            <p:nvPr/>
          </p:nvSpPr>
          <p:spPr bwMode="auto">
            <a:xfrm>
              <a:off x="1632" y="2160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0" name="Text Box 20"/>
            <p:cNvSpPr txBox="1">
              <a:spLocks noChangeArrowheads="1"/>
            </p:cNvSpPr>
            <p:nvPr/>
          </p:nvSpPr>
          <p:spPr bwMode="auto">
            <a:xfrm>
              <a:off x="2121" y="1725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团队角色分工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61" name="Text Box 21"/>
            <p:cNvSpPr txBox="1">
              <a:spLocks noChangeArrowheads="1"/>
            </p:cNvSpPr>
            <p:nvPr/>
          </p:nvSpPr>
          <p:spPr bwMode="gray">
            <a:xfrm>
              <a:off x="1371" y="1838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2</a:t>
              </a:r>
            </a:p>
          </p:txBody>
        </p:sp>
      </p:grpSp>
      <p:grpSp>
        <p:nvGrpSpPr>
          <p:cNvPr id="61478" name="Group 38"/>
          <p:cNvGrpSpPr>
            <a:grpSpLocks/>
          </p:cNvGrpSpPr>
          <p:nvPr/>
        </p:nvGrpSpPr>
        <p:grpSpPr bwMode="auto">
          <a:xfrm>
            <a:off x="1691680" y="3001696"/>
            <a:ext cx="5410200" cy="645584"/>
            <a:chOff x="1248" y="2269"/>
            <a:chExt cx="3408" cy="488"/>
          </a:xfrm>
        </p:grpSpPr>
        <p:grpSp>
          <p:nvGrpSpPr>
            <p:cNvPr id="61462" name="Group 22"/>
            <p:cNvGrpSpPr>
              <a:grpSpLocks/>
            </p:cNvGrpSpPr>
            <p:nvPr/>
          </p:nvGrpSpPr>
          <p:grpSpPr bwMode="auto">
            <a:xfrm>
              <a:off x="1248" y="2338"/>
              <a:ext cx="480" cy="419"/>
              <a:chOff x="1110" y="2656"/>
              <a:chExt cx="1549" cy="1351"/>
            </a:xfrm>
          </p:grpSpPr>
          <p:sp>
            <p:nvSpPr>
              <p:cNvPr id="61463" name="AutoShape 2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4" name="AutoShape 2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5" name="AutoShape 2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0" name="Line 30"/>
            <p:cNvSpPr>
              <a:spLocks noChangeShapeType="1"/>
            </p:cNvSpPr>
            <p:nvPr/>
          </p:nvSpPr>
          <p:spPr bwMode="auto">
            <a:xfrm>
              <a:off x="1632" y="2722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1" name="Text Box 31"/>
            <p:cNvSpPr txBox="1">
              <a:spLocks noChangeArrowheads="1"/>
            </p:cNvSpPr>
            <p:nvPr/>
          </p:nvSpPr>
          <p:spPr bwMode="auto">
            <a:xfrm>
              <a:off x="2121" y="2269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solidFill>
                    <a:srgbClr val="FF0000"/>
                  </a:solidFill>
                  <a:latin typeface="Hei"/>
                  <a:ea typeface="Hei"/>
                  <a:cs typeface="Hei"/>
                </a:rPr>
                <a:t>课程知识结构</a:t>
              </a:r>
              <a:endParaRPr lang="en-US" altLang="zh-CN" sz="3200" dirty="0">
                <a:solidFill>
                  <a:srgbClr val="FF0000"/>
                </a:solidFill>
                <a:latin typeface="Hei"/>
                <a:ea typeface="Hei"/>
                <a:cs typeface="Hei"/>
              </a:endParaRPr>
            </a:p>
          </p:txBody>
        </p:sp>
        <p:sp>
          <p:nvSpPr>
            <p:cNvPr id="61472" name="Text Box 32"/>
            <p:cNvSpPr txBox="1">
              <a:spLocks noChangeArrowheads="1"/>
            </p:cNvSpPr>
            <p:nvPr/>
          </p:nvSpPr>
          <p:spPr bwMode="gray">
            <a:xfrm>
              <a:off x="1371" y="2400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3</a:t>
              </a:r>
            </a:p>
          </p:txBody>
        </p:sp>
      </p:grpSp>
      <p:grpSp>
        <p:nvGrpSpPr>
          <p:cNvPr id="61479" name="Group 39"/>
          <p:cNvGrpSpPr>
            <a:grpSpLocks/>
          </p:cNvGrpSpPr>
          <p:nvPr/>
        </p:nvGrpSpPr>
        <p:grpSpPr bwMode="auto">
          <a:xfrm>
            <a:off x="1691680" y="3794122"/>
            <a:ext cx="5410200" cy="615157"/>
            <a:chOff x="1248" y="2868"/>
            <a:chExt cx="3408" cy="465"/>
          </a:xfrm>
        </p:grpSpPr>
        <p:grpSp>
          <p:nvGrpSpPr>
            <p:cNvPr id="61466" name="Group 26"/>
            <p:cNvGrpSpPr>
              <a:grpSpLocks/>
            </p:cNvGrpSpPr>
            <p:nvPr/>
          </p:nvGrpSpPr>
          <p:grpSpPr bwMode="auto">
            <a:xfrm>
              <a:off x="1248" y="2914"/>
              <a:ext cx="480" cy="419"/>
              <a:chOff x="3174" y="2656"/>
              <a:chExt cx="1549" cy="1351"/>
            </a:xfrm>
          </p:grpSpPr>
          <p:sp>
            <p:nvSpPr>
              <p:cNvPr id="61467" name="AutoShape 27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8" name="AutoShape 28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9" name="AutoShape 29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3" name="Line 33"/>
            <p:cNvSpPr>
              <a:spLocks noChangeShapeType="1"/>
            </p:cNvSpPr>
            <p:nvPr/>
          </p:nvSpPr>
          <p:spPr bwMode="auto">
            <a:xfrm>
              <a:off x="1632" y="3298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4" name="Text Box 34"/>
            <p:cNvSpPr txBox="1">
              <a:spLocks noChangeArrowheads="1"/>
            </p:cNvSpPr>
            <p:nvPr/>
          </p:nvSpPr>
          <p:spPr bwMode="auto">
            <a:xfrm>
              <a:off x="2121" y="2868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分析点评方法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75" name="Text Box 35"/>
            <p:cNvSpPr txBox="1">
              <a:spLocks noChangeArrowheads="1"/>
            </p:cNvSpPr>
            <p:nvPr/>
          </p:nvSpPr>
          <p:spPr bwMode="gray">
            <a:xfrm>
              <a:off x="1371" y="2976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86398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各阶段经营与分析重点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sz="2800" dirty="0" smtClean="0"/>
              <a:t>第一季：战略规划</a:t>
            </a:r>
            <a:endParaRPr lang="en-US" altLang="zh-CN" sz="2800" dirty="0" smtClean="0"/>
          </a:p>
          <a:p>
            <a:r>
              <a:rPr lang="zh-CN" altLang="en-US" sz="2800" dirty="0" smtClean="0"/>
              <a:t>第二季：市场营销</a:t>
            </a:r>
            <a:endParaRPr lang="en-US" altLang="zh-CN" sz="2800" dirty="0" smtClean="0"/>
          </a:p>
          <a:p>
            <a:r>
              <a:rPr lang="zh-CN" altLang="en-US" sz="2800" dirty="0" smtClean="0"/>
              <a:t>第三季：成本分析</a:t>
            </a:r>
            <a:endParaRPr lang="en-US" altLang="zh-CN" sz="2800" dirty="0" smtClean="0"/>
          </a:p>
          <a:p>
            <a:r>
              <a:rPr lang="zh-CN" altLang="en-US" sz="2800" dirty="0" smtClean="0"/>
              <a:t>第四季：现金预算</a:t>
            </a:r>
            <a:endParaRPr lang="en-US" altLang="zh-CN" sz="2800" dirty="0" smtClean="0"/>
          </a:p>
          <a:p>
            <a:r>
              <a:rPr lang="zh-CN" altLang="en-US" sz="2800" dirty="0" smtClean="0"/>
              <a:t>第五季：战略调整</a:t>
            </a:r>
            <a:endParaRPr lang="en-US" altLang="zh-CN" sz="2800" dirty="0" smtClean="0"/>
          </a:p>
          <a:p>
            <a:r>
              <a:rPr lang="zh-CN" altLang="en-US" sz="2800" dirty="0" smtClean="0"/>
              <a:t>第六季：生产管理</a:t>
            </a:r>
            <a:endParaRPr lang="en-US" altLang="zh-CN" sz="2800" dirty="0" smtClean="0"/>
          </a:p>
          <a:p>
            <a:r>
              <a:rPr lang="zh-CN" altLang="en-US" sz="2800" dirty="0" smtClean="0"/>
              <a:t>第七季：团队合作</a:t>
            </a:r>
            <a:endParaRPr lang="en-US" altLang="zh-CN" sz="2800" dirty="0" smtClean="0"/>
          </a:p>
          <a:p>
            <a:r>
              <a:rPr lang="zh-CN" altLang="en-US" sz="2800" dirty="0" smtClean="0"/>
              <a:t>第八季：综合评价</a:t>
            </a:r>
            <a:endParaRPr lang="zh-CN" altLang="en-US" sz="2800" dirty="0"/>
          </a:p>
        </p:txBody>
      </p:sp>
      <p:pic>
        <p:nvPicPr>
          <p:cNvPr id="4" name="图片 3" descr="j0335582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040" y="2123480"/>
            <a:ext cx="3195873" cy="296626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973700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从知到行，知行合一</a:t>
            </a:r>
            <a:endParaRPr kumimoji="1" lang="zh-CN" altLang="en-US" dirty="0"/>
          </a:p>
        </p:txBody>
      </p:sp>
      <p:sp>
        <p:nvSpPr>
          <p:cNvPr id="4" name="内容占位符 2"/>
          <p:cNvSpPr txBox="1">
            <a:spLocks/>
          </p:cNvSpPr>
          <p:nvPr/>
        </p:nvSpPr>
        <p:spPr bwMode="auto">
          <a:xfrm>
            <a:off x="683568" y="985292"/>
            <a:ext cx="7715250" cy="4357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85000"/>
              <a:buFont typeface="Wingdings" pitchFamily="2" charset="2"/>
              <a:buChar char="v"/>
              <a:defRPr sz="3200" b="1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 b="1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华文楷体" pitchFamily="2" charset="-122"/>
                <a:ea typeface="华文楷体" pitchFamily="2" charset="-122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tx1"/>
              </a:buClr>
              <a:buChar char="•"/>
              <a:defRPr sz="2200">
                <a:solidFill>
                  <a:schemeClr val="tx1"/>
                </a:solidFill>
                <a:latin typeface="Arial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 typeface="Wingdings" charset="0"/>
              <a:buNone/>
            </a:pPr>
            <a:r>
              <a:rPr lang="zh-CN" altLang="en-US" dirty="0" smtClean="0"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管理是一种实践，</a:t>
            </a:r>
            <a:endParaRPr lang="en-US" altLang="zh-CN" dirty="0" smtClean="0">
              <a:effectLst>
                <a:outerShdw blurRad="38100" dist="38100" dir="2700000" algn="tl">
                  <a:srgbClr val="4E5B6F"/>
                </a:outerShdw>
              </a:effectLst>
              <a:latin typeface="楷体_GB2312" charset="0"/>
              <a:ea typeface="楷体_GB2312" charset="0"/>
              <a:cs typeface="楷体_GB2312" charset="0"/>
            </a:endParaRPr>
          </a:p>
          <a:p>
            <a:pPr>
              <a:buFont typeface="Wingdings" charset="0"/>
              <a:buNone/>
            </a:pPr>
            <a:r>
              <a:rPr lang="zh-CN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其本质不在于知，而在于行。</a:t>
            </a:r>
            <a:endParaRPr lang="en-US" altLang="zh-CN" dirty="0" smtClean="0">
              <a:solidFill>
                <a:srgbClr val="FF0000"/>
              </a:solidFill>
              <a:effectLst>
                <a:outerShdw blurRad="38100" dist="38100" dir="2700000" algn="tl">
                  <a:srgbClr val="4E5B6F"/>
                </a:outerShdw>
              </a:effectLst>
              <a:latin typeface="楷体_GB2312" charset="0"/>
              <a:ea typeface="楷体_GB2312" charset="0"/>
              <a:cs typeface="楷体_GB2312" charset="0"/>
            </a:endParaRPr>
          </a:p>
          <a:p>
            <a:pPr algn="r">
              <a:buFont typeface="Wingdings" charset="0"/>
              <a:buNone/>
            </a:pPr>
            <a:r>
              <a:rPr lang="zh-CN" altLang="en-US" dirty="0" smtClean="0"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－彼得</a:t>
            </a:r>
            <a:r>
              <a:rPr lang="en-US" altLang="zh-CN" dirty="0" smtClean="0"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·</a:t>
            </a:r>
            <a:r>
              <a:rPr lang="zh-CN" altLang="en-US" dirty="0" smtClean="0"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德鲁克</a:t>
            </a:r>
            <a:endParaRPr lang="en-US" altLang="zh-CN" dirty="0" smtClean="0">
              <a:effectLst>
                <a:outerShdw blurRad="38100" dist="38100" dir="2700000" algn="tl">
                  <a:srgbClr val="4E5B6F"/>
                </a:outerShdw>
              </a:effectLst>
              <a:latin typeface="楷体_GB2312" charset="0"/>
              <a:ea typeface="楷体_GB2312" charset="0"/>
              <a:cs typeface="楷体_GB2312" charset="0"/>
            </a:endParaRPr>
          </a:p>
          <a:p>
            <a:pPr algn="r">
              <a:buFont typeface="Wingdings" charset="0"/>
              <a:buNone/>
            </a:pPr>
            <a:endParaRPr lang="en-US" altLang="zh-CN" dirty="0" smtClean="0">
              <a:effectLst>
                <a:outerShdw blurRad="38100" dist="38100" dir="2700000" algn="tl">
                  <a:srgbClr val="4E5B6F"/>
                </a:outerShdw>
              </a:effectLst>
              <a:latin typeface="楷体_GB2312" charset="0"/>
              <a:ea typeface="楷体_GB2312" charset="0"/>
              <a:cs typeface="楷体_GB2312" charset="0"/>
            </a:endParaRPr>
          </a:p>
          <a:p>
            <a:pPr>
              <a:buFont typeface="Wingdings" charset="0"/>
              <a:buNone/>
            </a:pPr>
            <a:r>
              <a:rPr lang="zh-CN" altLang="en-US" dirty="0" smtClean="0"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管理不是一门科学，也不是一个专业；</a:t>
            </a:r>
            <a:endParaRPr lang="en-US" altLang="zh-CN" dirty="0" smtClean="0">
              <a:effectLst>
                <a:outerShdw blurRad="38100" dist="38100" dir="2700000" algn="tl">
                  <a:srgbClr val="4E5B6F"/>
                </a:outerShdw>
              </a:effectLst>
              <a:latin typeface="楷体_GB2312" charset="0"/>
              <a:ea typeface="楷体_GB2312" charset="0"/>
              <a:cs typeface="楷体_GB2312" charset="0"/>
            </a:endParaRPr>
          </a:p>
          <a:p>
            <a:pPr>
              <a:buFont typeface="Wingdings" charset="0"/>
              <a:buNone/>
            </a:pPr>
            <a:r>
              <a:rPr lang="zh-CN" altLang="en-US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它是一种实践，基础是经验。</a:t>
            </a:r>
            <a:endParaRPr lang="en-US" altLang="zh-CN" dirty="0" smtClean="0">
              <a:solidFill>
                <a:srgbClr val="FF0000"/>
              </a:solidFill>
              <a:effectLst>
                <a:outerShdw blurRad="38100" dist="38100" dir="2700000" algn="tl">
                  <a:srgbClr val="4E5B6F"/>
                </a:outerShdw>
              </a:effectLst>
              <a:latin typeface="楷体_GB2312" charset="0"/>
              <a:ea typeface="楷体_GB2312" charset="0"/>
              <a:cs typeface="楷体_GB2312" charset="0"/>
            </a:endParaRPr>
          </a:p>
          <a:p>
            <a:pPr algn="r">
              <a:buFont typeface="Wingdings" charset="0"/>
              <a:buNone/>
            </a:pPr>
            <a:r>
              <a:rPr lang="zh-CN" altLang="en-US" dirty="0" smtClean="0"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－亨利</a:t>
            </a:r>
            <a:r>
              <a:rPr lang="en-US" altLang="zh-CN" dirty="0" smtClean="0"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·</a:t>
            </a:r>
            <a:r>
              <a:rPr lang="zh-CN" altLang="en-US" dirty="0" smtClean="0">
                <a:effectLst>
                  <a:outerShdw blurRad="38100" dist="38100" dir="2700000" algn="tl">
                    <a:srgbClr val="4E5B6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明茨伯格</a:t>
            </a:r>
            <a:endParaRPr lang="en-US" altLang="zh-CN" dirty="0">
              <a:effectLst>
                <a:outerShdw blurRad="38100" dist="38100" dir="2700000" algn="tl">
                  <a:srgbClr val="4E5B6F"/>
                </a:outerShdw>
              </a:effectLst>
              <a:latin typeface="楷体_GB2312" charset="0"/>
              <a:ea typeface="楷体_GB2312" charset="0"/>
              <a:cs typeface="楷体_GB231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27594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第一季度结束后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经营情况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市场试探，方案测试</a:t>
            </a:r>
            <a:endParaRPr kumimoji="1" lang="en-US" altLang="zh-CN" dirty="0" smtClean="0"/>
          </a:p>
          <a:p>
            <a:r>
              <a:rPr kumimoji="1" lang="zh-CN" altLang="en-US" dirty="0" smtClean="0"/>
              <a:t>知识重点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企业战略规划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市场分析，客户分析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短期目标与长期目标的平衡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759169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第二季度结束后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经营情况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基本熟悉背景环境，各组经营开始出现差异</a:t>
            </a:r>
            <a:endParaRPr kumimoji="1" lang="en-US" altLang="zh-CN" dirty="0"/>
          </a:p>
          <a:p>
            <a:r>
              <a:rPr kumimoji="1" lang="zh-CN" altLang="en-US" dirty="0" smtClean="0"/>
              <a:t>知识重点</a:t>
            </a:r>
            <a:endParaRPr kumimoji="1" lang="en-US" altLang="zh-CN" dirty="0" smtClean="0"/>
          </a:p>
          <a:p>
            <a:pPr lvl="1"/>
            <a:r>
              <a:rPr kumimoji="1" lang="zh-CN" altLang="en-US" dirty="0"/>
              <a:t>整合营销策略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营销分析，营销策略制订</a:t>
            </a:r>
          </a:p>
          <a:p>
            <a:pPr lvl="1"/>
            <a:r>
              <a:rPr kumimoji="1" lang="zh-CN" altLang="en-US" dirty="0" smtClean="0"/>
              <a:t>提升占有率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1373377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第三季度结束后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经营情况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市场逐步拓展开，企业开展追求利润</a:t>
            </a:r>
            <a:endParaRPr kumimoji="1" lang="en-US" altLang="zh-CN" dirty="0" smtClean="0"/>
          </a:p>
          <a:p>
            <a:r>
              <a:rPr kumimoji="1" lang="zh-CN" altLang="en-US" dirty="0" smtClean="0"/>
              <a:t>知识重点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产品成本分析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产品成本构成，如何控制或降低成本</a:t>
            </a:r>
          </a:p>
          <a:p>
            <a:pPr lvl="1"/>
            <a:r>
              <a:rPr kumimoji="1" lang="zh-CN" altLang="en-US" dirty="0" smtClean="0"/>
              <a:t>营销策略改进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20707375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第四季度结束后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经营情况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不同企业间差距拉大，经营风格开始显现</a:t>
            </a:r>
            <a:endParaRPr kumimoji="1" lang="en-US" altLang="zh-CN" dirty="0" smtClean="0"/>
          </a:p>
          <a:p>
            <a:r>
              <a:rPr kumimoji="1" lang="zh-CN" altLang="en-US" dirty="0" smtClean="0"/>
              <a:t>知识重点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财务预算管理，基础税务知识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企业现金流的控制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提升企业盈利能力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阶段性总结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332616722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第五季度结束后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经营情况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全面市场开拓与全系列产品推广</a:t>
            </a:r>
            <a:endParaRPr kumimoji="1" lang="en-US" altLang="zh-CN" dirty="0" smtClean="0"/>
          </a:p>
          <a:p>
            <a:r>
              <a:rPr kumimoji="1" lang="zh-CN" altLang="en-US" dirty="0" smtClean="0"/>
              <a:t>知识重点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企业战略调整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细化各方面管理，提升企业盈利能力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63124076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第六季度结束后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经营情况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各企业开足马力生产与销售，规模快速扩张</a:t>
            </a:r>
            <a:endParaRPr kumimoji="1" lang="en-US" altLang="zh-CN" dirty="0" smtClean="0"/>
          </a:p>
          <a:p>
            <a:r>
              <a:rPr kumimoji="1" lang="zh-CN" altLang="en-US" dirty="0" smtClean="0"/>
              <a:t>知识重点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生产管理，研发管理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分析重点</a:t>
            </a:r>
          </a:p>
          <a:p>
            <a:pPr lvl="1"/>
            <a:r>
              <a:rPr kumimoji="1" lang="zh-CN" altLang="en-US" dirty="0" smtClean="0"/>
              <a:t>采购计划，能力计划，生产计划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优化生产，降低产品成本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29293665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第七季度结束后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经营情况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总体经营基本已成定局，局部微调</a:t>
            </a:r>
            <a:endParaRPr kumimoji="1" lang="en-US" altLang="zh-CN" dirty="0" smtClean="0"/>
          </a:p>
          <a:p>
            <a:r>
              <a:rPr kumimoji="1" lang="zh-CN" altLang="en-US" dirty="0" smtClean="0"/>
              <a:t>知识重点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团队沟通，分工合作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分析重点</a:t>
            </a:r>
          </a:p>
          <a:p>
            <a:pPr lvl="1"/>
            <a:r>
              <a:rPr kumimoji="1" lang="zh-CN" altLang="en-US" dirty="0" smtClean="0"/>
              <a:t>各岗位角色在团队决策中的作用</a:t>
            </a:r>
          </a:p>
        </p:txBody>
      </p:sp>
    </p:spTree>
    <p:extLst>
      <p:ext uri="{BB962C8B-B14F-4D97-AF65-F5344CB8AC3E}">
        <p14:creationId xmlns:p14="http://schemas.microsoft.com/office/powerpoint/2010/main" val="345234971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第八季度结束后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经营情况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结束全部模拟经营</a:t>
            </a:r>
            <a:endParaRPr kumimoji="1" lang="en-US" altLang="zh-CN" dirty="0" smtClean="0"/>
          </a:p>
          <a:p>
            <a:r>
              <a:rPr kumimoji="1" lang="zh-CN" altLang="en-US" dirty="0" smtClean="0"/>
              <a:t>知识重点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全面总结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分析重点</a:t>
            </a:r>
          </a:p>
          <a:p>
            <a:pPr lvl="1"/>
            <a:r>
              <a:rPr kumimoji="1" lang="zh-CN" altLang="en-US" dirty="0" smtClean="0"/>
              <a:t>各团队综合总结（形成</a:t>
            </a:r>
            <a:r>
              <a:rPr kumimoji="1" lang="en-US" altLang="zh-CN" dirty="0" smtClean="0"/>
              <a:t>PPT</a:t>
            </a:r>
            <a:r>
              <a:rPr kumimoji="1" lang="zh-CN" altLang="en-US" dirty="0" smtClean="0"/>
              <a:t>）</a:t>
            </a:r>
          </a:p>
        </p:txBody>
      </p:sp>
    </p:spTree>
    <p:extLst>
      <p:ext uri="{BB962C8B-B14F-4D97-AF65-F5344CB8AC3E}">
        <p14:creationId xmlns:p14="http://schemas.microsoft.com/office/powerpoint/2010/main" val="6066726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课程相关知识点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altLang="en-US" dirty="0" smtClean="0"/>
              <a:t>知识点一</a:t>
            </a:r>
            <a:r>
              <a:rPr lang="zh-CN" altLang="en-US" dirty="0" smtClean="0"/>
              <a:t>：战略</a:t>
            </a:r>
            <a:r>
              <a:rPr altLang="en-US" dirty="0" smtClean="0"/>
              <a:t>规划</a:t>
            </a:r>
            <a:endParaRPr lang="en-US" altLang="zh-CN" dirty="0" smtClean="0"/>
          </a:p>
          <a:p>
            <a:r>
              <a:rPr altLang="en-US" dirty="0" smtClean="0"/>
              <a:t>知识点二</a:t>
            </a:r>
            <a:r>
              <a:rPr lang="zh-CN" altLang="en-US" dirty="0" smtClean="0"/>
              <a:t>：</a:t>
            </a:r>
            <a:r>
              <a:rPr altLang="en-US" dirty="0" smtClean="0"/>
              <a:t>营销策略</a:t>
            </a:r>
            <a:endParaRPr lang="en-US" altLang="zh-CN" dirty="0" smtClean="0"/>
          </a:p>
          <a:p>
            <a:r>
              <a:rPr altLang="en-US" dirty="0" smtClean="0"/>
              <a:t>知识点三</a:t>
            </a:r>
            <a:r>
              <a:rPr lang="zh-CN" altLang="en-US" dirty="0" smtClean="0"/>
              <a:t>：</a:t>
            </a:r>
            <a:r>
              <a:rPr altLang="en-US" dirty="0" smtClean="0"/>
              <a:t>财务管理</a:t>
            </a:r>
            <a:endParaRPr lang="en-US" altLang="zh-CN" dirty="0" smtClean="0"/>
          </a:p>
          <a:p>
            <a:r>
              <a:rPr altLang="en-US" dirty="0" smtClean="0"/>
              <a:t>知识点四</a:t>
            </a:r>
            <a:r>
              <a:rPr lang="zh-CN" altLang="en-US" dirty="0" smtClean="0"/>
              <a:t>：</a:t>
            </a:r>
            <a:r>
              <a:rPr altLang="en-US" dirty="0" smtClean="0"/>
              <a:t>生产管理</a:t>
            </a:r>
            <a:endParaRPr lang="en-US" altLang="zh-CN" dirty="0" smtClean="0"/>
          </a:p>
          <a:p>
            <a:r>
              <a:rPr altLang="en-US" dirty="0" smtClean="0"/>
              <a:t>知识点五</a:t>
            </a:r>
            <a:r>
              <a:rPr lang="zh-CN" altLang="en-US" dirty="0" smtClean="0"/>
              <a:t>：</a:t>
            </a:r>
            <a:r>
              <a:rPr altLang="en-US" dirty="0" smtClean="0"/>
              <a:t>绩效分析</a:t>
            </a:r>
            <a:endParaRPr lang="en-US" altLang="zh-CN" dirty="0" smtClean="0"/>
          </a:p>
          <a:p>
            <a:r>
              <a:rPr altLang="en-US" dirty="0" smtClean="0"/>
              <a:t>知识点六</a:t>
            </a:r>
            <a:r>
              <a:rPr lang="zh-CN" altLang="en-US" dirty="0" smtClean="0"/>
              <a:t>：</a:t>
            </a:r>
            <a:r>
              <a:rPr altLang="en-US" dirty="0" smtClean="0"/>
              <a:t>风险管理</a:t>
            </a:r>
            <a:endParaRPr lang="en-US" altLang="zh-CN" dirty="0" smtClean="0"/>
          </a:p>
          <a:p>
            <a:r>
              <a:rPr altLang="en-US" dirty="0" smtClean="0"/>
              <a:t>知识点七</a:t>
            </a:r>
            <a:r>
              <a:rPr lang="zh-CN" altLang="en-US" dirty="0" smtClean="0"/>
              <a:t>：</a:t>
            </a:r>
            <a:r>
              <a:rPr altLang="en-US" dirty="0" smtClean="0"/>
              <a:t>团队合作</a:t>
            </a:r>
            <a:endParaRPr lang="en-US" altLang="zh-CN" dirty="0" smtClean="0"/>
          </a:p>
        </p:txBody>
      </p:sp>
      <p:pic>
        <p:nvPicPr>
          <p:cNvPr id="4" name="图片 3" descr="j0335582.wm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86380" y="2321715"/>
            <a:ext cx="3195873" cy="296626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56902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知识点一：战略规划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016000"/>
            <a:ext cx="8229600" cy="4433788"/>
          </a:xfrm>
        </p:spPr>
        <p:txBody>
          <a:bodyPr>
            <a:normAutofit fontScale="92500" lnSpcReduction="20000"/>
          </a:bodyPr>
          <a:lstStyle/>
          <a:p>
            <a:r>
              <a:rPr lang="zh-CN" altLang="en-US" dirty="0" smtClean="0"/>
              <a:t>团队分工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组建公司，公司命名，分配职责</a:t>
            </a:r>
            <a:endParaRPr lang="en-US" altLang="zh-CN" dirty="0" smtClean="0"/>
          </a:p>
          <a:p>
            <a:r>
              <a:rPr lang="zh-CN" altLang="en-US" dirty="0" smtClean="0"/>
              <a:t>市场分析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分析市场研究报告，分析客户需求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分析目标市场，针对目标客户设计产品</a:t>
            </a:r>
            <a:endParaRPr lang="en-US" altLang="zh-CN" dirty="0" smtClean="0"/>
          </a:p>
          <a:p>
            <a:r>
              <a:rPr lang="zh-CN" altLang="en-US" dirty="0" smtClean="0"/>
              <a:t>战略制订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讨论并制订企业经营战略与经营目标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投资厂房与生产线，投资产品与市场开发</a:t>
            </a:r>
            <a:endParaRPr lang="en-US" altLang="zh-CN" dirty="0" smtClean="0"/>
          </a:p>
          <a:p>
            <a:r>
              <a:rPr lang="zh-CN" altLang="en-US" dirty="0" smtClean="0"/>
              <a:t>编制预算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重点做好现金预算表的编制</a:t>
            </a:r>
            <a:endParaRPr lang="en-US" altLang="zh-CN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03412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-36512" y="37124"/>
            <a:ext cx="9180512" cy="660136"/>
          </a:xfrm>
        </p:spPr>
        <p:txBody>
          <a:bodyPr/>
          <a:lstStyle/>
          <a:p>
            <a:r>
              <a:rPr lang="zh-CN" altLang="en-US" dirty="0"/>
              <a:t>关于商业模拟</a:t>
            </a:r>
            <a:r>
              <a:rPr lang="zh-CN" altLang="en-US" dirty="0">
                <a:latin typeface="Arial" pitchFamily="34" charset="0"/>
                <a:cs typeface="Arial" pitchFamily="34" charset="0"/>
              </a:rPr>
              <a:t>（</a:t>
            </a:r>
            <a:r>
              <a:rPr lang="en-US" altLang="zh-CN" dirty="0">
                <a:latin typeface="Arial" pitchFamily="34" charset="0"/>
                <a:cs typeface="Arial" pitchFamily="34" charset="0"/>
              </a:rPr>
              <a:t>Business Simulation</a:t>
            </a:r>
            <a:r>
              <a:rPr lang="zh-CN" altLang="en-US" dirty="0">
                <a:latin typeface="Arial" pitchFamily="34" charset="0"/>
                <a:cs typeface="Arial" pitchFamily="34" charset="0"/>
              </a:rPr>
              <a:t>）</a:t>
            </a:r>
            <a:endParaRPr kumimoji="1" lang="zh-CN" altLang="en-US" dirty="0"/>
          </a:p>
        </p:txBody>
      </p:sp>
      <p:sp>
        <p:nvSpPr>
          <p:cNvPr id="4" name="内容占位符 2"/>
          <p:cNvSpPr>
            <a:spLocks noGrp="1"/>
          </p:cNvSpPr>
          <p:nvPr>
            <p:ph idx="1"/>
          </p:nvPr>
        </p:nvSpPr>
        <p:spPr>
          <a:xfrm>
            <a:off x="323528" y="913284"/>
            <a:ext cx="8415338" cy="3750469"/>
          </a:xfrm>
        </p:spPr>
        <p:txBody>
          <a:bodyPr>
            <a:normAutofit/>
          </a:bodyPr>
          <a:lstStyle/>
          <a:p>
            <a:pPr algn="ctr">
              <a:buFont typeface="Wingdings" charset="0"/>
              <a:buNone/>
            </a:pPr>
            <a:r>
              <a:rPr lang="zh-CN" altLang="en-US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在模拟经营中学习管理知识</a:t>
            </a:r>
            <a:endParaRPr lang="zh-CN" altLang="en-US" sz="4000" dirty="0">
              <a:solidFill>
                <a:srgbClr val="FF000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楷体_GB2312" charset="0"/>
              <a:ea typeface="楷体_GB2312" charset="0"/>
              <a:cs typeface="楷体_GB2312" charset="0"/>
            </a:endParaRPr>
          </a:p>
          <a:p>
            <a:pPr algn="ctr">
              <a:buFont typeface="Wingdings" charset="0"/>
              <a:buNone/>
            </a:pPr>
            <a:r>
              <a:rPr lang="zh-CN" altLang="en-US" sz="4000" dirty="0">
                <a:solidFill>
                  <a:srgbClr val="FF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楷体_GB2312" charset="0"/>
                <a:ea typeface="楷体_GB2312" charset="0"/>
                <a:cs typeface="楷体_GB2312" charset="0"/>
              </a:rPr>
              <a:t>在实战训练中提升管理技能</a:t>
            </a:r>
          </a:p>
        </p:txBody>
      </p:sp>
      <p:pic>
        <p:nvPicPr>
          <p:cNvPr id="5" name="图片 4" descr="j0280507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800" y="2523587"/>
            <a:ext cx="3451790" cy="28342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34627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关键知识：企业战略制订</a:t>
            </a:r>
            <a:endParaRPr lang="zh-CN" altLang="en-US" dirty="0"/>
          </a:p>
        </p:txBody>
      </p:sp>
      <p:sp>
        <p:nvSpPr>
          <p:cNvPr id="7" name="Rectangle 14"/>
          <p:cNvSpPr>
            <a:spLocks noChangeArrowheads="1"/>
          </p:cNvSpPr>
          <p:nvPr/>
        </p:nvSpPr>
        <p:spPr bwMode="auto">
          <a:xfrm>
            <a:off x="3640134" y="2473037"/>
            <a:ext cx="1079500" cy="1200328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组织</a:t>
            </a: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愿</a:t>
            </a: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景目标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8" name="Rectangle 16"/>
          <p:cNvSpPr>
            <a:spLocks noChangeArrowheads="1"/>
          </p:cNvSpPr>
          <p:nvPr/>
        </p:nvSpPr>
        <p:spPr bwMode="auto">
          <a:xfrm>
            <a:off x="6353172" y="2467286"/>
            <a:ext cx="933472" cy="121879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wrap="square" anchor="ctr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实施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战略</a:t>
            </a:r>
          </a:p>
        </p:txBody>
      </p:sp>
      <p:sp>
        <p:nvSpPr>
          <p:cNvPr id="10" name="Rectangle 15"/>
          <p:cNvSpPr>
            <a:spLocks noChangeArrowheads="1"/>
          </p:cNvSpPr>
          <p:nvPr/>
        </p:nvSpPr>
        <p:spPr bwMode="auto">
          <a:xfrm>
            <a:off x="5032375" y="2465728"/>
            <a:ext cx="1008063" cy="1218795"/>
          </a:xfrm>
          <a:prstGeom prst="rect">
            <a:avLst/>
          </a:prstGeom>
          <a:ln>
            <a:headEnd/>
            <a:tailEnd/>
          </a:ln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anchor="ctr">
            <a:spAutoFit/>
          </a:bodyPr>
          <a:lstStyle/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制定</a:t>
            </a:r>
            <a:endParaRPr lang="zh-CN" altLang="en-US" sz="24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>
              <a:lnSpc>
                <a:spcPct val="130000"/>
              </a:lnSpc>
              <a:spcBef>
                <a:spcPct val="50000"/>
              </a:spcBef>
            </a:pPr>
            <a:r>
              <a: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战略</a:t>
            </a:r>
          </a:p>
        </p:txBody>
      </p:sp>
      <p:cxnSp>
        <p:nvCxnSpPr>
          <p:cNvPr id="11" name="AutoShape 20"/>
          <p:cNvCxnSpPr>
            <a:cxnSpLocks noChangeShapeType="1"/>
            <a:stCxn id="7" idx="3"/>
            <a:endCxn id="10" idx="1"/>
          </p:cNvCxnSpPr>
          <p:nvPr/>
        </p:nvCxnSpPr>
        <p:spPr bwMode="auto">
          <a:xfrm>
            <a:off x="4719634" y="3073201"/>
            <a:ext cx="312741" cy="1925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</p:cxnSp>
      <p:cxnSp>
        <p:nvCxnSpPr>
          <p:cNvPr id="12" name="AutoShape 21"/>
          <p:cNvCxnSpPr>
            <a:cxnSpLocks noChangeShapeType="1"/>
            <a:stCxn id="10" idx="3"/>
          </p:cNvCxnSpPr>
          <p:nvPr/>
        </p:nvCxnSpPr>
        <p:spPr bwMode="auto">
          <a:xfrm>
            <a:off x="6040438" y="3075126"/>
            <a:ext cx="317498" cy="1983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</p:cxnSp>
      <p:grpSp>
        <p:nvGrpSpPr>
          <p:cNvPr id="3" name="Group 26"/>
          <p:cNvGrpSpPr>
            <a:grpSpLocks/>
          </p:cNvGrpSpPr>
          <p:nvPr/>
        </p:nvGrpSpPr>
        <p:grpSpPr bwMode="auto">
          <a:xfrm>
            <a:off x="7286630" y="2464889"/>
            <a:ext cx="1214469" cy="1218519"/>
            <a:chOff x="4905" y="1949"/>
            <a:chExt cx="697" cy="885"/>
          </a:xfrm>
        </p:grpSpPr>
        <p:sp>
          <p:nvSpPr>
            <p:cNvPr id="14" name="Rectangle 17"/>
            <p:cNvSpPr>
              <a:spLocks noChangeArrowheads="1"/>
            </p:cNvSpPr>
            <p:nvPr/>
          </p:nvSpPr>
          <p:spPr bwMode="auto">
            <a:xfrm>
              <a:off x="5058" y="1949"/>
              <a:ext cx="544" cy="885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战略</a:t>
              </a:r>
              <a:endParaRPr lang="en-US" altLang="zh-CN" sz="24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评价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15" name="AutoShape 22"/>
            <p:cNvCxnSpPr>
              <a:cxnSpLocks noChangeShapeType="1"/>
              <a:stCxn id="8" idx="3"/>
              <a:endCxn id="14" idx="1"/>
            </p:cNvCxnSpPr>
            <p:nvPr/>
          </p:nvCxnSpPr>
          <p:spPr bwMode="auto">
            <a:xfrm flipV="1">
              <a:off x="4905" y="2392"/>
              <a:ext cx="153" cy="2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</p:cxnSp>
      </p:grpSp>
      <p:grpSp>
        <p:nvGrpSpPr>
          <p:cNvPr id="4" name="Group 24"/>
          <p:cNvGrpSpPr>
            <a:grpSpLocks/>
          </p:cNvGrpSpPr>
          <p:nvPr/>
        </p:nvGrpSpPr>
        <p:grpSpPr bwMode="auto">
          <a:xfrm>
            <a:off x="857224" y="1469752"/>
            <a:ext cx="2782888" cy="3190876"/>
            <a:chOff x="975" y="1194"/>
            <a:chExt cx="1753" cy="2412"/>
          </a:xfrm>
        </p:grpSpPr>
        <p:sp>
          <p:nvSpPr>
            <p:cNvPr id="17" name="Rectangle 6"/>
            <p:cNvSpPr>
              <a:spLocks noChangeArrowheads="1"/>
            </p:cNvSpPr>
            <p:nvPr/>
          </p:nvSpPr>
          <p:spPr bwMode="auto">
            <a:xfrm>
              <a:off x="975" y="1205"/>
              <a:ext cx="680" cy="78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市场环境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8" name="Rectangle 7"/>
            <p:cNvSpPr>
              <a:spLocks noChangeArrowheads="1"/>
            </p:cNvSpPr>
            <p:nvPr/>
          </p:nvSpPr>
          <p:spPr bwMode="auto">
            <a:xfrm>
              <a:off x="1746" y="1194"/>
              <a:ext cx="680" cy="78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机会威胁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19" name="Rectangle 8"/>
            <p:cNvSpPr>
              <a:spLocks noChangeArrowheads="1"/>
            </p:cNvSpPr>
            <p:nvPr/>
          </p:nvSpPr>
          <p:spPr bwMode="auto">
            <a:xfrm>
              <a:off x="1746" y="2824"/>
              <a:ext cx="680" cy="78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优势劣势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  <p:sp>
          <p:nvSpPr>
            <p:cNvPr id="20" name="Rectangle 9"/>
            <p:cNvSpPr>
              <a:spLocks noChangeArrowheads="1"/>
            </p:cNvSpPr>
            <p:nvPr/>
          </p:nvSpPr>
          <p:spPr bwMode="auto">
            <a:xfrm>
              <a:off x="975" y="2817"/>
              <a:ext cx="680" cy="782"/>
            </a:xfrm>
            <a:prstGeom prst="rect">
              <a:avLst/>
            </a:prstGeom>
            <a:ln>
              <a:headEnd/>
              <a:tailEnd/>
            </a:ln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anchor="ctr">
              <a:spAutoFit/>
            </a:bodyPr>
            <a:lstStyle/>
            <a:p>
              <a:pPr algn="ctr">
                <a:lnSpc>
                  <a:spcPct val="130000"/>
                </a:lnSpc>
                <a:spcBef>
                  <a:spcPct val="50000"/>
                </a:spcBef>
              </a:pPr>
              <a:r>
                <a:rPr lang="zh-CN" altLang="en-US" sz="2400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组织资源</a:t>
              </a:r>
              <a:endParaRPr lang="zh-CN" altLang="en-US" sz="24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  <p:cxnSp>
          <p:nvCxnSpPr>
            <p:cNvPr id="21" name="AutoShape 10"/>
            <p:cNvCxnSpPr>
              <a:cxnSpLocks noChangeShapeType="1"/>
              <a:stCxn id="20" idx="1"/>
              <a:endCxn id="17" idx="1"/>
            </p:cNvCxnSpPr>
            <p:nvPr/>
          </p:nvCxnSpPr>
          <p:spPr bwMode="auto">
            <a:xfrm rot="10800000">
              <a:off x="975" y="1596"/>
              <a:ext cx="8" cy="1612"/>
            </a:xfrm>
            <a:prstGeom prst="bentConnector3">
              <a:avLst>
                <a:gd name="adj1" fmla="val 1800000"/>
              </a:avLst>
            </a:prstGeom>
            <a:noFill/>
            <a:ln w="25400">
              <a:solidFill>
                <a:srgbClr val="3366FF"/>
              </a:solidFill>
              <a:miter lim="800000"/>
              <a:headEnd type="none" w="med" len="med"/>
              <a:tailEnd type="none" w="med" len="med"/>
            </a:ln>
          </p:spPr>
        </p:cxnSp>
        <p:cxnSp>
          <p:nvCxnSpPr>
            <p:cNvPr id="23" name="AutoShape 12"/>
            <p:cNvCxnSpPr>
              <a:cxnSpLocks noChangeShapeType="1"/>
              <a:stCxn id="17" idx="3"/>
              <a:endCxn id="18" idx="1"/>
            </p:cNvCxnSpPr>
            <p:nvPr/>
          </p:nvCxnSpPr>
          <p:spPr bwMode="auto">
            <a:xfrm flipV="1">
              <a:off x="1655" y="1585"/>
              <a:ext cx="91" cy="11"/>
            </a:xfrm>
            <a:prstGeom prst="straightConnector1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</p:spPr>
        </p:cxnSp>
        <p:cxnSp>
          <p:nvCxnSpPr>
            <p:cNvPr id="24" name="AutoShape 13"/>
            <p:cNvCxnSpPr>
              <a:cxnSpLocks noChangeShapeType="1"/>
              <a:stCxn id="20" idx="3"/>
              <a:endCxn id="19" idx="1"/>
            </p:cNvCxnSpPr>
            <p:nvPr/>
          </p:nvCxnSpPr>
          <p:spPr bwMode="auto">
            <a:xfrm>
              <a:off x="1655" y="3208"/>
              <a:ext cx="91" cy="7"/>
            </a:xfrm>
            <a:prstGeom prst="straightConnector1">
              <a:avLst/>
            </a:prstGeom>
            <a:noFill/>
            <a:ln w="25400">
              <a:solidFill>
                <a:srgbClr val="3366FF"/>
              </a:solidFill>
              <a:round/>
              <a:headEnd/>
              <a:tailEnd type="triangle" w="med" len="med"/>
            </a:ln>
          </p:spPr>
        </p:cxnSp>
        <p:cxnSp>
          <p:nvCxnSpPr>
            <p:cNvPr id="25" name="AutoShape 18"/>
            <p:cNvCxnSpPr>
              <a:cxnSpLocks noChangeShapeType="1"/>
              <a:stCxn id="19" idx="3"/>
              <a:endCxn id="7" idx="1"/>
            </p:cNvCxnSpPr>
            <p:nvPr/>
          </p:nvCxnSpPr>
          <p:spPr bwMode="auto">
            <a:xfrm flipV="1">
              <a:off x="2426" y="2406"/>
              <a:ext cx="302" cy="809"/>
            </a:xfrm>
            <a:prstGeom prst="bentConnector3">
              <a:avLst>
                <a:gd name="adj1" fmla="val 50000"/>
              </a:avLst>
            </a:prstGeom>
            <a:noFill/>
            <a:ln w="25400">
              <a:solidFill>
                <a:srgbClr val="3366FF"/>
              </a:solidFill>
              <a:miter lim="800000"/>
              <a:headEnd/>
              <a:tailEnd type="triangle" w="med" len="med"/>
            </a:ln>
          </p:spPr>
        </p:cxnSp>
        <p:cxnSp>
          <p:nvCxnSpPr>
            <p:cNvPr id="26" name="AutoShape 19"/>
            <p:cNvCxnSpPr>
              <a:cxnSpLocks noChangeShapeType="1"/>
              <a:stCxn id="18" idx="3"/>
              <a:endCxn id="7" idx="1"/>
            </p:cNvCxnSpPr>
            <p:nvPr/>
          </p:nvCxnSpPr>
          <p:spPr bwMode="auto">
            <a:xfrm>
              <a:off x="2426" y="1585"/>
              <a:ext cx="302" cy="821"/>
            </a:xfrm>
            <a:prstGeom prst="bentConnector3">
              <a:avLst>
                <a:gd name="adj1" fmla="val 50000"/>
              </a:avLst>
            </a:prstGeom>
            <a:noFill/>
            <a:ln w="25400">
              <a:solidFill>
                <a:srgbClr val="3366FF"/>
              </a:solidFill>
              <a:miter lim="800000"/>
              <a:headEnd/>
              <a:tailEnd type="triangle" w="med" len="med"/>
            </a:ln>
          </p:spPr>
        </p:cxnSp>
        <p:sp>
          <p:nvSpPr>
            <p:cNvPr id="27" name="Oval 23"/>
            <p:cNvSpPr>
              <a:spLocks noChangeArrowheads="1"/>
            </p:cNvSpPr>
            <p:nvPr/>
          </p:nvSpPr>
          <p:spPr bwMode="auto">
            <a:xfrm>
              <a:off x="1035" y="2160"/>
              <a:ext cx="1300" cy="491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wrap="squar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en-US" altLang="zh-CN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SWOT</a:t>
              </a:r>
              <a:r>
                <a:rPr lang="zh-CN" altLang="en-US" sz="2400" b="1" dirty="0" smtClean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黑体" pitchFamily="2" charset="-122"/>
                  <a:ea typeface="黑体" pitchFamily="2" charset="-122"/>
                </a:rPr>
                <a:t>分析</a:t>
              </a:r>
              <a:endParaRPr lang="zh-CN" altLang="en-US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endParaRPr>
            </a:p>
          </p:txBody>
        </p:sp>
      </p:grpSp>
      <p:cxnSp>
        <p:nvCxnSpPr>
          <p:cNvPr id="36" name="AutoShape 20"/>
          <p:cNvCxnSpPr>
            <a:cxnSpLocks noChangeShapeType="1"/>
            <a:stCxn id="8" idx="3"/>
          </p:cNvCxnSpPr>
          <p:nvPr/>
        </p:nvCxnSpPr>
        <p:spPr bwMode="auto">
          <a:xfrm flipV="1">
            <a:off x="7286644" y="3074040"/>
            <a:ext cx="266570" cy="2644"/>
          </a:xfrm>
          <a:prstGeom prst="straightConnector1">
            <a:avLst/>
          </a:prstGeom>
          <a:noFill/>
          <a:ln w="25400">
            <a:solidFill>
              <a:srgbClr val="3366FF"/>
            </a:solidFill>
            <a:round/>
            <a:headEnd/>
            <a:tailEnd type="triangle" w="med" len="med"/>
          </a:ln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236044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0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关键知识：战略与战术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战略：做什么</a:t>
            </a:r>
            <a:endParaRPr lang="en-US" altLang="zh-CN" dirty="0" smtClean="0"/>
          </a:p>
          <a:p>
            <a:pPr lvl="1"/>
            <a:r>
              <a:rPr altLang="en-US" dirty="0" smtClean="0"/>
              <a:t>公司的发展目标是什么？</a:t>
            </a:r>
            <a:endParaRPr lang="en-US" altLang="en-US" dirty="0" smtClean="0"/>
          </a:p>
          <a:p>
            <a:pPr lvl="1"/>
            <a:r>
              <a:rPr lang="zh-CN" altLang="en-US" dirty="0" smtClean="0"/>
              <a:t>公司</a:t>
            </a:r>
            <a:r>
              <a:rPr altLang="en-US" dirty="0" smtClean="0"/>
              <a:t>采取</a:t>
            </a:r>
            <a:r>
              <a:rPr lang="zh-CN" altLang="en-US" dirty="0" smtClean="0"/>
              <a:t>成本领先战略还是差异化</a:t>
            </a:r>
            <a:r>
              <a:rPr altLang="en-US" dirty="0" smtClean="0"/>
              <a:t>战略</a:t>
            </a:r>
            <a:r>
              <a:rPr lang="zh-CN" altLang="en-US" dirty="0" smtClean="0"/>
              <a:t>？</a:t>
            </a:r>
            <a:endParaRPr lang="en-US" altLang="zh-CN" dirty="0" smtClean="0"/>
          </a:p>
          <a:p>
            <a:r>
              <a:rPr lang="zh-CN" altLang="en-US" dirty="0" smtClean="0"/>
              <a:t>战术：怎么做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行动方案</a:t>
            </a:r>
            <a:r>
              <a:rPr altLang="en-US" dirty="0" smtClean="0"/>
              <a:t>：营销组合、生产规划、财务预算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各部门的工作重点？</a:t>
            </a:r>
            <a:endParaRPr lang="en-US" altLang="zh-CN" dirty="0" smtClean="0"/>
          </a:p>
          <a:p>
            <a:pPr lvl="1"/>
            <a:r>
              <a:rPr altLang="en-US" dirty="0" smtClean="0"/>
              <a:t>什么时候扩大市场，什么时候扩大生产？</a:t>
            </a:r>
            <a:endParaRPr lang="en-US" altLang="en-US" dirty="0" smtClean="0"/>
          </a:p>
          <a:p>
            <a:pPr lvl="1"/>
            <a:r>
              <a:rPr dirty="0" smtClean="0"/>
              <a:t>公司拥有的资源如何保障？</a:t>
            </a:r>
            <a:endParaRPr lang="en-US" altLang="en-US" dirty="0" smtClean="0"/>
          </a:p>
          <a:p>
            <a:pPr lvl="1"/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68940964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关键知识：长期与短期战略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zh-CN" altLang="en-US" dirty="0"/>
              <a:t>长期战略考虑的重点：</a:t>
            </a:r>
            <a:endParaRPr kumimoji="1" lang="en-US" altLang="zh-CN" dirty="0"/>
          </a:p>
          <a:p>
            <a:pPr lvl="1"/>
            <a:r>
              <a:rPr lang="zh-CN" altLang="en-US" dirty="0"/>
              <a:t>盈利最大化，</a:t>
            </a:r>
            <a:r>
              <a:rPr lang="zh-CN" altLang="en-US" dirty="0" smtClean="0"/>
              <a:t>提升投资回报率</a:t>
            </a:r>
            <a:endParaRPr lang="en-US" altLang="zh-CN" dirty="0"/>
          </a:p>
          <a:p>
            <a:r>
              <a:rPr kumimoji="1" lang="zh-CN" altLang="en-US" dirty="0"/>
              <a:t>短期战略考虑的重点：</a:t>
            </a:r>
            <a:endParaRPr kumimoji="1" lang="en-US" altLang="zh-CN" dirty="0"/>
          </a:p>
          <a:p>
            <a:pPr lvl="1"/>
            <a:r>
              <a:rPr lang="zh-CN" altLang="en-US" dirty="0"/>
              <a:t>稳定现金流，对</a:t>
            </a:r>
            <a:r>
              <a:rPr lang="zh-CN" altLang="en-US" dirty="0" smtClean="0"/>
              <a:t>未来的投资规划</a:t>
            </a:r>
            <a:endParaRPr kumimoji="1" lang="en-US" altLang="zh-CN" dirty="0"/>
          </a:p>
          <a:p>
            <a:r>
              <a:rPr kumimoji="1" lang="zh-CN" altLang="en-US" dirty="0"/>
              <a:t>长短期战略的平衡：</a:t>
            </a:r>
            <a:endParaRPr kumimoji="1" lang="en-US" altLang="zh-CN" dirty="0"/>
          </a:p>
          <a:p>
            <a:pPr lvl="1"/>
            <a:r>
              <a:rPr lang="zh-CN" altLang="en-US" dirty="0"/>
              <a:t>创造有稳定现金流的利润</a:t>
            </a:r>
          </a:p>
        </p:txBody>
      </p:sp>
    </p:spTree>
    <p:extLst>
      <p:ext uri="{BB962C8B-B14F-4D97-AF65-F5344CB8AC3E}">
        <p14:creationId xmlns:p14="http://schemas.microsoft.com/office/powerpoint/2010/main" val="5663814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战略规划常见问题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>
              <a:buClr>
                <a:schemeClr val="hlink"/>
              </a:buClr>
              <a:buSzPct val="85000"/>
              <a:buFont typeface="Wingdings" pitchFamily="2" charset="2"/>
              <a:buChar char="v"/>
            </a:pPr>
            <a:r>
              <a:rPr lang="zh-CN" altLang="en-US" sz="3200" dirty="0">
                <a:solidFill>
                  <a:schemeClr val="tx2"/>
                </a:solidFill>
                <a:cs typeface="+mn-cs"/>
              </a:rPr>
              <a:t>制订公司战略时应思考哪些问题？</a:t>
            </a:r>
            <a:endParaRPr lang="en-US" altLang="zh-CN" sz="3200" dirty="0">
              <a:solidFill>
                <a:schemeClr val="tx2"/>
              </a:solidFill>
              <a:cs typeface="+mn-cs"/>
            </a:endParaRPr>
          </a:p>
          <a:p>
            <a:r>
              <a:rPr lang="zh-CN" altLang="en-US" dirty="0"/>
              <a:t>如何制订有效的公司发展战略？</a:t>
            </a:r>
          </a:p>
          <a:p>
            <a:r>
              <a:rPr lang="zh-CN" altLang="en-US" dirty="0"/>
              <a:t>如何实施低成本战略？差异化战略？</a:t>
            </a:r>
            <a:endParaRPr lang="en-US" altLang="zh-CN" dirty="0"/>
          </a:p>
          <a:p>
            <a:r>
              <a:rPr lang="zh-CN" altLang="en-US" dirty="0"/>
              <a:t>如何确保公司经营战略的有效执行？</a:t>
            </a:r>
            <a:endParaRPr lang="en-US" altLang="zh-CN" dirty="0"/>
          </a:p>
          <a:p>
            <a:r>
              <a:rPr lang="zh-CN" altLang="en-US" dirty="0">
                <a:solidFill>
                  <a:schemeClr val="tx2"/>
                </a:solidFill>
              </a:rPr>
              <a:t>如何认识与有效控制公司经营风险？</a:t>
            </a:r>
            <a:endParaRPr lang="en-US" altLang="zh-CN" dirty="0">
              <a:solidFill>
                <a:schemeClr val="tx2"/>
              </a:solidFill>
            </a:endParaRPr>
          </a:p>
          <a:p>
            <a:r>
              <a:rPr lang="zh-CN" altLang="en-US" dirty="0">
                <a:solidFill>
                  <a:schemeClr val="tx2"/>
                </a:solidFill>
              </a:rPr>
              <a:t>是否明确每位成员的分工与职责是什么？</a:t>
            </a:r>
            <a:endParaRPr lang="en-US" altLang="zh-CN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5139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知识点二：市场营销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defRPr/>
            </a:pPr>
            <a:r>
              <a:rPr kumimoji="1" lang="zh-CN" altLang="en-US" dirty="0" smtClean="0"/>
              <a:t>熟悉规则</a:t>
            </a:r>
            <a:r>
              <a:rPr kumimoji="1" lang="zh-CN" altLang="en-US" dirty="0"/>
              <a:t>，测试市场</a:t>
            </a:r>
            <a:endParaRPr kumimoji="1" lang="en-US" altLang="zh-CN" dirty="0"/>
          </a:p>
          <a:p>
            <a:pPr>
              <a:defRPr/>
            </a:pPr>
            <a:r>
              <a:rPr kumimoji="1" lang="zh-CN" altLang="en-US" dirty="0"/>
              <a:t>分析竞争对手经营策略</a:t>
            </a:r>
            <a:endParaRPr kumimoji="1" lang="en-US" altLang="zh-CN" dirty="0"/>
          </a:p>
          <a:p>
            <a:pPr>
              <a:defRPr/>
            </a:pPr>
            <a:r>
              <a:rPr kumimoji="1" lang="zh-CN" altLang="en-US" dirty="0"/>
              <a:t>完成目标群体的产品设计</a:t>
            </a:r>
            <a:endParaRPr kumimoji="1" lang="en-US" altLang="zh-CN" dirty="0"/>
          </a:p>
          <a:p>
            <a:pPr>
              <a:defRPr/>
            </a:pPr>
            <a:r>
              <a:rPr kumimoji="1" lang="zh-CN" altLang="en-US" dirty="0"/>
              <a:t>安排生产计划，生产产品</a:t>
            </a:r>
            <a:endParaRPr kumimoji="1" lang="en-US" altLang="zh-CN" dirty="0"/>
          </a:p>
          <a:p>
            <a:pPr>
              <a:defRPr/>
            </a:pPr>
            <a:r>
              <a:rPr kumimoji="1" lang="zh-CN" altLang="en-US" dirty="0"/>
              <a:t>拓展营销网络，建设销售渠道</a:t>
            </a:r>
            <a:endParaRPr kumimoji="1" lang="en-US" altLang="zh-CN" dirty="0"/>
          </a:p>
          <a:p>
            <a:pPr>
              <a:defRPr/>
            </a:pPr>
            <a:r>
              <a:rPr kumimoji="1" lang="zh-CN" altLang="en-US" dirty="0"/>
              <a:t>制订产品售价，广告宣传计划</a:t>
            </a:r>
            <a:endParaRPr kumimoji="1" lang="en-US" altLang="zh-CN" dirty="0"/>
          </a:p>
          <a:p>
            <a:pPr>
              <a:defRPr/>
            </a:pPr>
            <a:r>
              <a:rPr kumimoji="1" lang="zh-CN" altLang="en-US" dirty="0"/>
              <a:t>争取市场订单，分析研究报告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3529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关键知识：市场定位分析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3511046515"/>
              </p:ext>
            </p:extLst>
          </p:nvPr>
        </p:nvGraphicFramePr>
        <p:xfrm>
          <a:off x="1187624" y="851438"/>
          <a:ext cx="6691338" cy="4015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324240" y="4720996"/>
            <a:ext cx="634019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市场定位：确定产品到底要卖给谁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endParaRPr>
          </a:p>
        </p:txBody>
      </p:sp>
    </p:spTree>
    <p:extLst>
      <p:ext uri="{BB962C8B-B14F-4D97-AF65-F5344CB8AC3E}">
        <p14:creationId xmlns:p14="http://schemas.microsoft.com/office/powerpoint/2010/main" val="215984665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C6A6D7-9EBE-4716-9BD8-98846806D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AC6A6D7-9EBE-4716-9BD8-98846806D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AC6A6D7-9EBE-4716-9BD8-98846806D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CAC6A6D7-9EBE-4716-9BD8-98846806DC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3F9C92-9FF9-42B6-96FA-D4B7564BF7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53F9C92-9FF9-42B6-96FA-D4B7564BF7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B53F9C92-9FF9-42B6-96FA-D4B7564BF7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B53F9C92-9FF9-42B6-96FA-D4B7564BF7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AFC2C9-3A23-4521-B3D0-21EB5766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80AFC2C9-3A23-4521-B3D0-21EB5766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80AFC2C9-3A23-4521-B3D0-21EB5766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80AFC2C9-3A23-4521-B3D0-21EB5766A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6E6927-A4C4-47EC-B1B8-DE7791118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F96E6927-A4C4-47EC-B1B8-DE7791118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F96E6927-A4C4-47EC-B1B8-DE7791118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F96E6927-A4C4-47EC-B1B8-DE77911185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6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关键知识：产品定位分析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>
            <p:extLst>
              <p:ext uri="{D42A27DB-BD31-4B8C-83A1-F6EECF244321}">
                <p14:modId xmlns:p14="http://schemas.microsoft.com/office/powerpoint/2010/main" val="1478603647"/>
              </p:ext>
            </p:extLst>
          </p:nvPr>
        </p:nvGraphicFramePr>
        <p:xfrm>
          <a:off x="1187624" y="841276"/>
          <a:ext cx="6691338" cy="40150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520980" y="4782552"/>
            <a:ext cx="59298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产品定位：公司到底要生产什么产品</a:t>
            </a:r>
            <a:endParaRPr lang="zh-CN" altLang="en-US" sz="28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ei"/>
              <a:ea typeface="Hei"/>
              <a:cs typeface="Hei"/>
            </a:endParaRPr>
          </a:p>
        </p:txBody>
      </p:sp>
    </p:spTree>
    <p:extLst>
      <p:ext uri="{BB962C8B-B14F-4D97-AF65-F5344CB8AC3E}">
        <p14:creationId xmlns:p14="http://schemas.microsoft.com/office/powerpoint/2010/main" val="409661536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CAC6A6D7-9EBE-4716-9BD8-98846806D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>
                                            <p:graphicEl>
                                              <a:dgm id="{CAC6A6D7-9EBE-4716-9BD8-98846806D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>
                                            <p:graphicEl>
                                              <a:dgm id="{CAC6A6D7-9EBE-4716-9BD8-98846806DC1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>
                                            <p:graphicEl>
                                              <a:dgm id="{CAC6A6D7-9EBE-4716-9BD8-98846806DC1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B53F9C92-9FF9-42B6-96FA-D4B7564BF7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>
                                            <p:graphicEl>
                                              <a:dgm id="{B53F9C92-9FF9-42B6-96FA-D4B7564BF7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>
                                            <p:graphicEl>
                                              <a:dgm id="{B53F9C92-9FF9-42B6-96FA-D4B7564BF7B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graphicEl>
                                              <a:dgm id="{B53F9C92-9FF9-42B6-96FA-D4B7564BF7BC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0AFC2C9-3A23-4521-B3D0-21EB5766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>
                                            <p:graphicEl>
                                              <a:dgm id="{80AFC2C9-3A23-4521-B3D0-21EB5766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>
                                            <p:graphicEl>
                                              <a:dgm id="{80AFC2C9-3A23-4521-B3D0-21EB5766AAE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graphicEl>
                                              <a:dgm id="{80AFC2C9-3A23-4521-B3D0-21EB5766AAE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F96E6927-A4C4-47EC-B1B8-DE7791118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>
                                            <p:graphicEl>
                                              <a:dgm id="{F96E6927-A4C4-47EC-B1B8-DE7791118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>
                                            <p:graphicEl>
                                              <a:dgm id="{F96E6927-A4C4-47EC-B1B8-DE779111852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graphicEl>
                                              <a:dgm id="{F96E6927-A4C4-47EC-B1B8-DE7791118520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  <p:bldP spid="5" grpId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关键知识：营销策略分析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kumimoji="1" lang="zh-CN" altLang="en-US" dirty="0"/>
              <a:t>产品</a:t>
            </a:r>
            <a:r>
              <a:rPr kumimoji="1" lang="en-US" altLang="zh-CN" dirty="0"/>
              <a:t>Product</a:t>
            </a:r>
          </a:p>
          <a:p>
            <a:pPr lvl="1"/>
            <a:r>
              <a:rPr lang="zh-CN" altLang="en-US" dirty="0"/>
              <a:t>什么样的产品才是用户最需要的？</a:t>
            </a:r>
            <a:endParaRPr lang="en-US" altLang="zh-CN" dirty="0"/>
          </a:p>
          <a:p>
            <a:r>
              <a:rPr kumimoji="1" lang="zh-CN" altLang="en-US" dirty="0"/>
              <a:t>价格</a:t>
            </a:r>
            <a:r>
              <a:rPr kumimoji="1" lang="en-US" altLang="zh-CN" dirty="0"/>
              <a:t>Price	</a:t>
            </a:r>
          </a:p>
          <a:p>
            <a:pPr lvl="1"/>
            <a:r>
              <a:rPr lang="zh-CN" altLang="en-US" dirty="0"/>
              <a:t>什么时候需要提价或降价？</a:t>
            </a:r>
            <a:endParaRPr lang="en-US" altLang="zh-CN" dirty="0"/>
          </a:p>
          <a:p>
            <a:r>
              <a:rPr kumimoji="1" lang="zh-CN" altLang="en-US" dirty="0"/>
              <a:t>渠道</a:t>
            </a:r>
            <a:r>
              <a:rPr kumimoji="1" lang="en-US" altLang="zh-CN" dirty="0"/>
              <a:t>Place</a:t>
            </a:r>
          </a:p>
          <a:p>
            <a:pPr lvl="1"/>
            <a:r>
              <a:rPr lang="zh-CN" altLang="en-US" dirty="0"/>
              <a:t>何时建？在哪建？建多少？</a:t>
            </a:r>
            <a:endParaRPr lang="en-US" altLang="zh-CN" dirty="0"/>
          </a:p>
          <a:p>
            <a:r>
              <a:rPr kumimoji="1" lang="zh-CN" altLang="en-US" dirty="0"/>
              <a:t>促销</a:t>
            </a:r>
            <a:r>
              <a:rPr kumimoji="1" lang="en-US" altLang="zh-CN" dirty="0"/>
              <a:t>Promotion</a:t>
            </a:r>
          </a:p>
          <a:p>
            <a:pPr lvl="1"/>
            <a:r>
              <a:rPr lang="zh-CN" altLang="en-US" dirty="0"/>
              <a:t>做广告应考虑哪些因素？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776328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影响订单分配的要素</a:t>
            </a:r>
            <a:endParaRPr lang="zh-CN" altLang="en-US" dirty="0"/>
          </a:p>
        </p:txBody>
      </p:sp>
      <p:cxnSp>
        <p:nvCxnSpPr>
          <p:cNvPr id="10" name="直接箭头连接符 9"/>
          <p:cNvCxnSpPr/>
          <p:nvPr/>
        </p:nvCxnSpPr>
        <p:spPr>
          <a:xfrm rot="5400000" flipH="1" flipV="1">
            <a:off x="4078689" y="1933959"/>
            <a:ext cx="1845469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5000629" y="2857488"/>
            <a:ext cx="2643188" cy="1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6"/>
          <p:cNvSpPr txBox="1">
            <a:spLocks noChangeArrowheads="1"/>
          </p:cNvSpPr>
          <p:nvPr/>
        </p:nvSpPr>
        <p:spPr bwMode="auto">
          <a:xfrm>
            <a:off x="4429130" y="1190612"/>
            <a:ext cx="428625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/>
              <a:t>销量</a:t>
            </a:r>
          </a:p>
        </p:txBody>
      </p:sp>
      <p:sp>
        <p:nvSpPr>
          <p:cNvPr id="14" name="任意多边形 13"/>
          <p:cNvSpPr/>
          <p:nvPr/>
        </p:nvSpPr>
        <p:spPr>
          <a:xfrm rot="3232952">
            <a:off x="5589063" y="1482448"/>
            <a:ext cx="1264708" cy="1562100"/>
          </a:xfrm>
          <a:custGeom>
            <a:avLst/>
            <a:gdLst>
              <a:gd name="connsiteX0" fmla="*/ 56661 w 1518137"/>
              <a:gd name="connsiteY0" fmla="*/ 1561124 h 1561124"/>
              <a:gd name="connsiteX1" fmla="*/ 209061 w 1518137"/>
              <a:gd name="connsiteY1" fmla="*/ 799124 h 1561124"/>
              <a:gd name="connsiteX2" fmla="*/ 1311030 w 1518137"/>
              <a:gd name="connsiteY2" fmla="*/ 130908 h 1561124"/>
              <a:gd name="connsiteX3" fmla="*/ 1451707 w 1518137"/>
              <a:gd name="connsiteY3" fmla="*/ 13677 h 15611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518137" h="1561124">
                <a:moveTo>
                  <a:pt x="56661" y="1561124"/>
                </a:moveTo>
                <a:cubicBezTo>
                  <a:pt x="28330" y="1299308"/>
                  <a:pt x="0" y="1037493"/>
                  <a:pt x="209061" y="799124"/>
                </a:cubicBezTo>
                <a:cubicBezTo>
                  <a:pt x="418122" y="560755"/>
                  <a:pt x="1103923" y="261816"/>
                  <a:pt x="1311030" y="130908"/>
                </a:cubicBezTo>
                <a:cubicBezTo>
                  <a:pt x="1518137" y="0"/>
                  <a:pt x="1484922" y="6838"/>
                  <a:pt x="1451707" y="13677"/>
                </a:cubicBezTo>
              </a:path>
            </a:pathLst>
          </a:custGeom>
          <a:ln w="317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7715277" y="2500309"/>
            <a:ext cx="10715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dirty="0" smtClean="0"/>
              <a:t>价格</a:t>
            </a:r>
            <a:endParaRPr lang="zh-CN" altLang="en-US" dirty="0"/>
          </a:p>
        </p:txBody>
      </p:sp>
      <p:cxnSp>
        <p:nvCxnSpPr>
          <p:cNvPr id="16" name="直接箭头连接符 15"/>
          <p:cNvCxnSpPr/>
          <p:nvPr/>
        </p:nvCxnSpPr>
        <p:spPr>
          <a:xfrm rot="5400000" flipH="1" flipV="1">
            <a:off x="-136155" y="4315227"/>
            <a:ext cx="1845469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接箭头连接符 16"/>
          <p:cNvCxnSpPr/>
          <p:nvPr/>
        </p:nvCxnSpPr>
        <p:spPr>
          <a:xfrm>
            <a:off x="785787" y="5238754"/>
            <a:ext cx="2643187" cy="1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TextBox 18"/>
          <p:cNvSpPr txBox="1">
            <a:spLocks noChangeArrowheads="1"/>
          </p:cNvSpPr>
          <p:nvPr/>
        </p:nvSpPr>
        <p:spPr bwMode="auto">
          <a:xfrm>
            <a:off x="214283" y="3571880"/>
            <a:ext cx="357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 dirty="0"/>
              <a:t>销量</a:t>
            </a:r>
          </a:p>
        </p:txBody>
      </p:sp>
      <p:sp>
        <p:nvSpPr>
          <p:cNvPr id="19" name="TextBox 25"/>
          <p:cNvSpPr txBox="1">
            <a:spLocks noChangeArrowheads="1"/>
          </p:cNvSpPr>
          <p:nvPr/>
        </p:nvSpPr>
        <p:spPr bwMode="auto">
          <a:xfrm>
            <a:off x="3428993" y="2678906"/>
            <a:ext cx="1287023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b="1" dirty="0" smtClean="0"/>
              <a:t>产品功能</a:t>
            </a:r>
            <a:endParaRPr lang="zh-CN" altLang="en-US" b="1" dirty="0"/>
          </a:p>
        </p:txBody>
      </p:sp>
      <p:cxnSp>
        <p:nvCxnSpPr>
          <p:cNvPr id="20" name="直接连接符 19"/>
          <p:cNvCxnSpPr/>
          <p:nvPr/>
        </p:nvCxnSpPr>
        <p:spPr>
          <a:xfrm flipV="1">
            <a:off x="785787" y="3929067"/>
            <a:ext cx="1571625" cy="1250156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1" name="直接箭头连接符 20"/>
          <p:cNvCxnSpPr/>
          <p:nvPr/>
        </p:nvCxnSpPr>
        <p:spPr>
          <a:xfrm rot="5400000" flipH="1" flipV="1">
            <a:off x="4221564" y="4315226"/>
            <a:ext cx="1845468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>
            <a:off x="5143505" y="5238754"/>
            <a:ext cx="2643187" cy="1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TextBox 5"/>
          <p:cNvSpPr txBox="1">
            <a:spLocks noChangeArrowheads="1"/>
          </p:cNvSpPr>
          <p:nvPr/>
        </p:nvSpPr>
        <p:spPr bwMode="auto">
          <a:xfrm>
            <a:off x="4714880" y="3512347"/>
            <a:ext cx="357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 dirty="0"/>
              <a:t>销量</a:t>
            </a:r>
          </a:p>
        </p:txBody>
      </p:sp>
      <p:cxnSp>
        <p:nvCxnSpPr>
          <p:cNvPr id="24" name="直接连接符 23"/>
          <p:cNvCxnSpPr/>
          <p:nvPr/>
        </p:nvCxnSpPr>
        <p:spPr>
          <a:xfrm flipV="1">
            <a:off x="5143505" y="3929066"/>
            <a:ext cx="1571625" cy="12501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5" name="TextBox 7"/>
          <p:cNvSpPr txBox="1">
            <a:spLocks noChangeArrowheads="1"/>
          </p:cNvSpPr>
          <p:nvPr/>
        </p:nvSpPr>
        <p:spPr bwMode="auto">
          <a:xfrm>
            <a:off x="3214679" y="4822035"/>
            <a:ext cx="164304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zh-CN" altLang="en-US" dirty="0" smtClean="0"/>
              <a:t>促销</a:t>
            </a:r>
            <a:r>
              <a:rPr lang="en-US" altLang="zh-CN" dirty="0" smtClean="0"/>
              <a:t>/</a:t>
            </a:r>
            <a:r>
              <a:rPr lang="zh-CN" altLang="en-US" dirty="0" smtClean="0"/>
              <a:t>广告品牌</a:t>
            </a:r>
            <a:endParaRPr lang="zh-CN" altLang="en-US" b="1" dirty="0"/>
          </a:p>
        </p:txBody>
      </p:sp>
      <p:cxnSp>
        <p:nvCxnSpPr>
          <p:cNvPr id="26" name="直接箭头连接符 25"/>
          <p:cNvCxnSpPr/>
          <p:nvPr/>
        </p:nvCxnSpPr>
        <p:spPr>
          <a:xfrm rot="5400000" flipH="1" flipV="1">
            <a:off x="-207595" y="2053023"/>
            <a:ext cx="1845468" cy="158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>
            <a:off x="714349" y="2976563"/>
            <a:ext cx="2643187" cy="132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8" name="TextBox 5"/>
          <p:cNvSpPr txBox="1">
            <a:spLocks noChangeArrowheads="1"/>
          </p:cNvSpPr>
          <p:nvPr/>
        </p:nvSpPr>
        <p:spPr bwMode="auto">
          <a:xfrm>
            <a:off x="285721" y="1250145"/>
            <a:ext cx="3571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b="1" dirty="0"/>
              <a:t>销量</a:t>
            </a:r>
          </a:p>
        </p:txBody>
      </p:sp>
      <p:cxnSp>
        <p:nvCxnSpPr>
          <p:cNvPr id="29" name="直接连接符 28"/>
          <p:cNvCxnSpPr/>
          <p:nvPr/>
        </p:nvCxnSpPr>
        <p:spPr>
          <a:xfrm flipV="1">
            <a:off x="714346" y="1666863"/>
            <a:ext cx="1571625" cy="1250157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30" name="TextBox 7"/>
          <p:cNvSpPr txBox="1">
            <a:spLocks noChangeArrowheads="1"/>
          </p:cNvSpPr>
          <p:nvPr/>
        </p:nvSpPr>
        <p:spPr bwMode="auto">
          <a:xfrm>
            <a:off x="7715250" y="4941098"/>
            <a:ext cx="121443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dirty="0" smtClean="0"/>
              <a:t>销售</a:t>
            </a:r>
            <a:r>
              <a:rPr lang="en-US" altLang="zh-CN" dirty="0" smtClean="0"/>
              <a:t>/</a:t>
            </a:r>
            <a:r>
              <a:rPr lang="zh-CN" altLang="en-US" dirty="0" smtClean="0"/>
              <a:t>口碑</a:t>
            </a:r>
            <a:endParaRPr lang="zh-CN" altLang="en-US" b="1" dirty="0"/>
          </a:p>
        </p:txBody>
      </p:sp>
    </p:spTree>
    <p:extLst>
      <p:ext uri="{BB962C8B-B14F-4D97-AF65-F5344CB8AC3E}">
        <p14:creationId xmlns:p14="http://schemas.microsoft.com/office/powerpoint/2010/main" val="41491121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关键知识：整合营销策略</a:t>
            </a:r>
            <a:endParaRPr lang="zh-CN" altLang="en-US" dirty="0"/>
          </a:p>
        </p:txBody>
      </p:sp>
      <p:sp>
        <p:nvSpPr>
          <p:cNvPr id="14" name="Line 12"/>
          <p:cNvSpPr>
            <a:spLocks noChangeShapeType="1"/>
          </p:cNvSpPr>
          <p:nvPr/>
        </p:nvSpPr>
        <p:spPr bwMode="gray">
          <a:xfrm flipH="1">
            <a:off x="502299" y="4063833"/>
            <a:ext cx="25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5" name="Line 13"/>
          <p:cNvSpPr>
            <a:spLocks noChangeShapeType="1"/>
          </p:cNvSpPr>
          <p:nvPr/>
        </p:nvSpPr>
        <p:spPr bwMode="gray">
          <a:xfrm flipH="1">
            <a:off x="500033" y="3262327"/>
            <a:ext cx="360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6" name="Line 14"/>
          <p:cNvSpPr>
            <a:spLocks noChangeShapeType="1"/>
          </p:cNvSpPr>
          <p:nvPr/>
        </p:nvSpPr>
        <p:spPr bwMode="gray">
          <a:xfrm flipH="1">
            <a:off x="500033" y="2461981"/>
            <a:ext cx="432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gray">
          <a:xfrm flipH="1">
            <a:off x="500033" y="1648877"/>
            <a:ext cx="540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8" name="Line 16"/>
          <p:cNvSpPr>
            <a:spLocks noChangeShapeType="1"/>
          </p:cNvSpPr>
          <p:nvPr/>
        </p:nvSpPr>
        <p:spPr bwMode="gray">
          <a:xfrm>
            <a:off x="692920" y="1643077"/>
            <a:ext cx="0" cy="84210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19" name="Line 17"/>
          <p:cNvSpPr>
            <a:spLocks noChangeShapeType="1"/>
          </p:cNvSpPr>
          <p:nvPr/>
        </p:nvSpPr>
        <p:spPr bwMode="gray">
          <a:xfrm>
            <a:off x="692920" y="2485179"/>
            <a:ext cx="0" cy="7887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0" name="Line 18"/>
          <p:cNvSpPr>
            <a:spLocks noChangeShapeType="1"/>
          </p:cNvSpPr>
          <p:nvPr/>
        </p:nvSpPr>
        <p:spPr bwMode="gray">
          <a:xfrm>
            <a:off x="692920" y="3273926"/>
            <a:ext cx="0" cy="7887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1" name="Line 19"/>
          <p:cNvSpPr>
            <a:spLocks noChangeShapeType="1"/>
          </p:cNvSpPr>
          <p:nvPr/>
        </p:nvSpPr>
        <p:spPr bwMode="gray">
          <a:xfrm>
            <a:off x="692920" y="4063832"/>
            <a:ext cx="0" cy="78874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 type="triangle" w="med" len="med"/>
            <a:tailEnd type="triangle" w="med" len="med"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2" name="Freeform 20"/>
          <p:cNvSpPr>
            <a:spLocks/>
          </p:cNvSpPr>
          <p:nvPr/>
        </p:nvSpPr>
        <p:spPr bwMode="gray">
          <a:xfrm>
            <a:off x="2998612" y="1800826"/>
            <a:ext cx="1957688" cy="2630702"/>
          </a:xfrm>
          <a:custGeom>
            <a:avLst/>
            <a:gdLst/>
            <a:ahLst/>
            <a:cxnLst>
              <a:cxn ang="0">
                <a:pos x="12" y="2464"/>
              </a:cxn>
              <a:cxn ang="0">
                <a:pos x="56" y="2120"/>
              </a:cxn>
              <a:cxn ang="0">
                <a:pos x="124" y="1808"/>
              </a:cxn>
              <a:cxn ang="0">
                <a:pos x="212" y="1524"/>
              </a:cxn>
              <a:cxn ang="0">
                <a:pos x="316" y="1270"/>
              </a:cxn>
              <a:cxn ang="0">
                <a:pos x="430" y="1044"/>
              </a:cxn>
              <a:cxn ang="0">
                <a:pos x="550" y="846"/>
              </a:cxn>
              <a:cxn ang="0">
                <a:pos x="672" y="674"/>
              </a:cxn>
              <a:cxn ang="0">
                <a:pos x="792" y="528"/>
              </a:cxn>
              <a:cxn ang="0">
                <a:pos x="906" y="408"/>
              </a:cxn>
              <a:cxn ang="0">
                <a:pos x="1010" y="310"/>
              </a:cxn>
              <a:cxn ang="0">
                <a:pos x="1096" y="236"/>
              </a:cxn>
              <a:cxn ang="0">
                <a:pos x="1164" y="184"/>
              </a:cxn>
              <a:cxn ang="0">
                <a:pos x="1208" y="154"/>
              </a:cxn>
              <a:cxn ang="0">
                <a:pos x="1224" y="144"/>
              </a:cxn>
              <a:cxn ang="0">
                <a:pos x="1728" y="56"/>
              </a:cxn>
              <a:cxn ang="0">
                <a:pos x="1568" y="328"/>
              </a:cxn>
              <a:cxn ang="0">
                <a:pos x="1554" y="332"/>
              </a:cxn>
              <a:cxn ang="0">
                <a:pos x="1514" y="346"/>
              </a:cxn>
              <a:cxn ang="0">
                <a:pos x="1452" y="370"/>
              </a:cxn>
              <a:cxn ang="0">
                <a:pos x="1370" y="410"/>
              </a:cxn>
              <a:cxn ang="0">
                <a:pos x="1270" y="466"/>
              </a:cxn>
              <a:cxn ang="0">
                <a:pos x="1158" y="540"/>
              </a:cxn>
              <a:cxn ang="0">
                <a:pos x="1034" y="636"/>
              </a:cxn>
              <a:cxn ang="0">
                <a:pos x="904" y="756"/>
              </a:cxn>
              <a:cxn ang="0">
                <a:pos x="770" y="900"/>
              </a:cxn>
              <a:cxn ang="0">
                <a:pos x="632" y="1076"/>
              </a:cxn>
              <a:cxn ang="0">
                <a:pos x="498" y="1280"/>
              </a:cxn>
              <a:cxn ang="0">
                <a:pos x="370" y="1518"/>
              </a:cxn>
              <a:cxn ang="0">
                <a:pos x="248" y="1792"/>
              </a:cxn>
              <a:cxn ang="0">
                <a:pos x="138" y="2104"/>
              </a:cxn>
              <a:cxn ang="0">
                <a:pos x="42" y="2456"/>
              </a:cxn>
            </a:cxnLst>
            <a:rect l="0" t="0" r="r" b="b"/>
            <a:pathLst>
              <a:path w="1824" h="2648">
                <a:moveTo>
                  <a:pt x="0" y="2648"/>
                </a:moveTo>
                <a:lnTo>
                  <a:pt x="12" y="2464"/>
                </a:lnTo>
                <a:lnTo>
                  <a:pt x="32" y="2288"/>
                </a:lnTo>
                <a:lnTo>
                  <a:pt x="56" y="2120"/>
                </a:lnTo>
                <a:lnTo>
                  <a:pt x="88" y="1960"/>
                </a:lnTo>
                <a:lnTo>
                  <a:pt x="124" y="1808"/>
                </a:lnTo>
                <a:lnTo>
                  <a:pt x="166" y="1662"/>
                </a:lnTo>
                <a:lnTo>
                  <a:pt x="212" y="1524"/>
                </a:lnTo>
                <a:lnTo>
                  <a:pt x="262" y="1394"/>
                </a:lnTo>
                <a:lnTo>
                  <a:pt x="316" y="1270"/>
                </a:lnTo>
                <a:lnTo>
                  <a:pt x="372" y="1154"/>
                </a:lnTo>
                <a:lnTo>
                  <a:pt x="430" y="1044"/>
                </a:lnTo>
                <a:lnTo>
                  <a:pt x="490" y="942"/>
                </a:lnTo>
                <a:lnTo>
                  <a:pt x="550" y="846"/>
                </a:lnTo>
                <a:lnTo>
                  <a:pt x="612" y="758"/>
                </a:lnTo>
                <a:lnTo>
                  <a:pt x="672" y="674"/>
                </a:lnTo>
                <a:lnTo>
                  <a:pt x="734" y="598"/>
                </a:lnTo>
                <a:lnTo>
                  <a:pt x="792" y="528"/>
                </a:lnTo>
                <a:lnTo>
                  <a:pt x="850" y="464"/>
                </a:lnTo>
                <a:lnTo>
                  <a:pt x="906" y="408"/>
                </a:lnTo>
                <a:lnTo>
                  <a:pt x="960" y="356"/>
                </a:lnTo>
                <a:lnTo>
                  <a:pt x="1010" y="310"/>
                </a:lnTo>
                <a:lnTo>
                  <a:pt x="1056" y="270"/>
                </a:lnTo>
                <a:lnTo>
                  <a:pt x="1096" y="236"/>
                </a:lnTo>
                <a:lnTo>
                  <a:pt x="1134" y="208"/>
                </a:lnTo>
                <a:lnTo>
                  <a:pt x="1164" y="184"/>
                </a:lnTo>
                <a:lnTo>
                  <a:pt x="1190" y="166"/>
                </a:lnTo>
                <a:lnTo>
                  <a:pt x="1208" y="154"/>
                </a:lnTo>
                <a:lnTo>
                  <a:pt x="1220" y="146"/>
                </a:lnTo>
                <a:lnTo>
                  <a:pt x="1224" y="144"/>
                </a:lnTo>
                <a:lnTo>
                  <a:pt x="848" y="0"/>
                </a:lnTo>
                <a:lnTo>
                  <a:pt x="1728" y="56"/>
                </a:lnTo>
                <a:lnTo>
                  <a:pt x="1824" y="480"/>
                </a:lnTo>
                <a:lnTo>
                  <a:pt x="1568" y="328"/>
                </a:lnTo>
                <a:lnTo>
                  <a:pt x="1564" y="328"/>
                </a:lnTo>
                <a:lnTo>
                  <a:pt x="1554" y="332"/>
                </a:lnTo>
                <a:lnTo>
                  <a:pt x="1538" y="338"/>
                </a:lnTo>
                <a:lnTo>
                  <a:pt x="1514" y="346"/>
                </a:lnTo>
                <a:lnTo>
                  <a:pt x="1486" y="356"/>
                </a:lnTo>
                <a:lnTo>
                  <a:pt x="1452" y="370"/>
                </a:lnTo>
                <a:lnTo>
                  <a:pt x="1412" y="388"/>
                </a:lnTo>
                <a:lnTo>
                  <a:pt x="1370" y="410"/>
                </a:lnTo>
                <a:lnTo>
                  <a:pt x="1322" y="436"/>
                </a:lnTo>
                <a:lnTo>
                  <a:pt x="1270" y="466"/>
                </a:lnTo>
                <a:lnTo>
                  <a:pt x="1216" y="500"/>
                </a:lnTo>
                <a:lnTo>
                  <a:pt x="1158" y="540"/>
                </a:lnTo>
                <a:lnTo>
                  <a:pt x="1098" y="584"/>
                </a:lnTo>
                <a:lnTo>
                  <a:pt x="1034" y="636"/>
                </a:lnTo>
                <a:lnTo>
                  <a:pt x="970" y="692"/>
                </a:lnTo>
                <a:lnTo>
                  <a:pt x="904" y="756"/>
                </a:lnTo>
                <a:lnTo>
                  <a:pt x="836" y="824"/>
                </a:lnTo>
                <a:lnTo>
                  <a:pt x="770" y="900"/>
                </a:lnTo>
                <a:lnTo>
                  <a:pt x="700" y="984"/>
                </a:lnTo>
                <a:lnTo>
                  <a:pt x="632" y="1076"/>
                </a:lnTo>
                <a:lnTo>
                  <a:pt x="566" y="1174"/>
                </a:lnTo>
                <a:lnTo>
                  <a:pt x="498" y="1280"/>
                </a:lnTo>
                <a:lnTo>
                  <a:pt x="434" y="1394"/>
                </a:lnTo>
                <a:lnTo>
                  <a:pt x="370" y="1518"/>
                </a:lnTo>
                <a:lnTo>
                  <a:pt x="308" y="1650"/>
                </a:lnTo>
                <a:lnTo>
                  <a:pt x="248" y="1792"/>
                </a:lnTo>
                <a:lnTo>
                  <a:pt x="192" y="1944"/>
                </a:lnTo>
                <a:lnTo>
                  <a:pt x="138" y="2104"/>
                </a:lnTo>
                <a:lnTo>
                  <a:pt x="88" y="2274"/>
                </a:lnTo>
                <a:lnTo>
                  <a:pt x="42" y="2456"/>
                </a:lnTo>
                <a:lnTo>
                  <a:pt x="0" y="2648"/>
                </a:lnTo>
                <a:close/>
              </a:path>
            </a:pathLst>
          </a:custGeom>
          <a:gradFill rotWithShape="1">
            <a:gsLst>
              <a:gs pos="0">
                <a:srgbClr val="D11364"/>
              </a:gs>
              <a:gs pos="100000">
                <a:srgbClr val="D11364">
                  <a:gamma/>
                  <a:shade val="46275"/>
                  <a:invGamma/>
                </a:srgbClr>
              </a:gs>
            </a:gsLst>
            <a:lin ang="5400000" scaled="1"/>
          </a:gradFill>
          <a:ln w="0">
            <a:noFill/>
            <a:prstDash val="solid"/>
            <a:round/>
            <a:headEnd/>
            <a:tailEnd/>
          </a:ln>
        </p:spPr>
        <p:txBody>
          <a:bodyPr/>
          <a:lstStyle/>
          <a:p>
            <a:endParaRPr lang="zh-CN" altLang="en-US">
              <a:solidFill>
                <a:srgbClr val="000000"/>
              </a:solidFill>
              <a:latin typeface="Kai"/>
              <a:ea typeface="Kai"/>
              <a:cs typeface="Kai"/>
            </a:endParaRPr>
          </a:p>
        </p:txBody>
      </p:sp>
      <p:sp>
        <p:nvSpPr>
          <p:cNvPr id="31" name="Text Box 29"/>
          <p:cNvSpPr txBox="1">
            <a:spLocks noChangeArrowheads="1"/>
          </p:cNvSpPr>
          <p:nvPr/>
        </p:nvSpPr>
        <p:spPr bwMode="gray">
          <a:xfrm>
            <a:off x="683180" y="4107666"/>
            <a:ext cx="2031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营销机会分析</a:t>
            </a:r>
            <a:endParaRPr lang="en-US" altLang="zh-CN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33" name="Line 13"/>
          <p:cNvSpPr>
            <a:spLocks noChangeShapeType="1"/>
          </p:cNvSpPr>
          <p:nvPr/>
        </p:nvSpPr>
        <p:spPr bwMode="gray">
          <a:xfrm flipH="1">
            <a:off x="500034" y="4881577"/>
            <a:ext cx="1800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3" name="组合 33"/>
          <p:cNvGrpSpPr/>
          <p:nvPr/>
        </p:nvGrpSpPr>
        <p:grpSpPr>
          <a:xfrm>
            <a:off x="2366920" y="4063833"/>
            <a:ext cx="4348100" cy="817744"/>
            <a:chOff x="2366920" y="4876599"/>
            <a:chExt cx="4348100" cy="981293"/>
          </a:xfrm>
        </p:grpSpPr>
        <p:sp>
          <p:nvSpPr>
            <p:cNvPr id="11" name="Freeform 9"/>
            <p:cNvSpPr>
              <a:spLocks/>
            </p:cNvSpPr>
            <p:nvPr/>
          </p:nvSpPr>
          <p:spPr bwMode="gray">
            <a:xfrm>
              <a:off x="6100025" y="4876599"/>
              <a:ext cx="614995" cy="981293"/>
            </a:xfrm>
            <a:custGeom>
              <a:avLst/>
              <a:gdLst/>
              <a:ahLst/>
              <a:cxnLst>
                <a:cxn ang="0">
                  <a:pos x="308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2"/>
                </a:cxn>
              </a:cxnLst>
              <a:rect l="0" t="0" r="r" b="b"/>
              <a:pathLst>
                <a:path w="308" h="444">
                  <a:moveTo>
                    <a:pt x="308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2"/>
                  </a:lnTo>
                  <a:close/>
                </a:path>
              </a:pathLst>
            </a:custGeom>
            <a:gradFill rotWithShape="1">
              <a:gsLst>
                <a:gs pos="0">
                  <a:srgbClr val="906B0E">
                    <a:gamma/>
                    <a:shade val="46275"/>
                    <a:invGamma/>
                  </a:srgbClr>
                </a:gs>
                <a:gs pos="50000">
                  <a:srgbClr val="906B0E"/>
                </a:gs>
                <a:gs pos="100000">
                  <a:srgbClr val="906B0E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gray">
            <a:xfrm>
              <a:off x="2368312" y="4882166"/>
              <a:ext cx="4346708" cy="626357"/>
            </a:xfrm>
            <a:custGeom>
              <a:avLst/>
              <a:gdLst/>
              <a:ahLst/>
              <a:cxnLst>
                <a:cxn ang="0">
                  <a:pos x="187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2180" y="0"/>
                </a:cxn>
                <a:cxn ang="0">
                  <a:pos x="1872" y="284"/>
                </a:cxn>
              </a:cxnLst>
              <a:rect l="0" t="0" r="r" b="b"/>
              <a:pathLst>
                <a:path w="2180" h="284">
                  <a:moveTo>
                    <a:pt x="187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2180" y="0"/>
                  </a:lnTo>
                  <a:lnTo>
                    <a:pt x="1872" y="284"/>
                  </a:lnTo>
                  <a:close/>
                </a:path>
              </a:pathLst>
            </a:custGeom>
            <a:solidFill>
              <a:srgbClr val="F2E160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27" name="Rectangle 25"/>
            <p:cNvSpPr>
              <a:spLocks noChangeArrowheads="1"/>
            </p:cNvSpPr>
            <p:nvPr/>
          </p:nvSpPr>
          <p:spPr bwMode="gray">
            <a:xfrm>
              <a:off x="2366920" y="5512699"/>
              <a:ext cx="3741453" cy="345193"/>
            </a:xfrm>
            <a:prstGeom prst="rect">
              <a:avLst/>
            </a:prstGeom>
            <a:gradFill rotWithShape="1">
              <a:gsLst>
                <a:gs pos="0">
                  <a:srgbClr val="D0A11C">
                    <a:gamma/>
                    <a:shade val="72549"/>
                    <a:invGamma/>
                  </a:srgbClr>
                </a:gs>
                <a:gs pos="50000">
                  <a:srgbClr val="D0A11C"/>
                </a:gs>
                <a:gs pos="100000">
                  <a:srgbClr val="D0A11C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altLang="zh-CN" dirty="0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35" name="Text Box 29"/>
            <p:cNvSpPr txBox="1">
              <a:spLocks noChangeArrowheads="1"/>
            </p:cNvSpPr>
            <p:nvPr/>
          </p:nvSpPr>
          <p:spPr bwMode="gray">
            <a:xfrm>
              <a:off x="3143240" y="4929197"/>
              <a:ext cx="2954655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信息收集，环境分析</a:t>
              </a:r>
              <a:endPara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</p:grpSp>
      <p:sp>
        <p:nvSpPr>
          <p:cNvPr id="36" name="Text Box 29"/>
          <p:cNvSpPr txBox="1">
            <a:spLocks noChangeArrowheads="1"/>
          </p:cNvSpPr>
          <p:nvPr/>
        </p:nvSpPr>
        <p:spPr bwMode="gray">
          <a:xfrm>
            <a:off x="714348" y="3333754"/>
            <a:ext cx="2031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发展营销战略</a:t>
            </a:r>
            <a:endParaRPr lang="en-US" altLang="zh-CN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4" name="组合 41"/>
          <p:cNvGrpSpPr/>
          <p:nvPr/>
        </p:nvGrpSpPr>
        <p:grpSpPr>
          <a:xfrm>
            <a:off x="3249064" y="3258847"/>
            <a:ext cx="4083735" cy="816584"/>
            <a:chOff x="3249063" y="3910616"/>
            <a:chExt cx="4083735" cy="979901"/>
          </a:xfrm>
        </p:grpSpPr>
        <p:sp>
          <p:nvSpPr>
            <p:cNvPr id="10" name="Freeform 8"/>
            <p:cNvSpPr>
              <a:spLocks/>
            </p:cNvSpPr>
            <p:nvPr/>
          </p:nvSpPr>
          <p:spPr bwMode="gray">
            <a:xfrm>
              <a:off x="6715020" y="3910616"/>
              <a:ext cx="610821" cy="979901"/>
            </a:xfrm>
            <a:custGeom>
              <a:avLst/>
              <a:gdLst/>
              <a:ahLst/>
              <a:cxnLst>
                <a:cxn ang="0">
                  <a:pos x="306" y="122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6" y="0"/>
                </a:cxn>
                <a:cxn ang="0">
                  <a:pos x="306" y="122"/>
                </a:cxn>
              </a:cxnLst>
              <a:rect l="0" t="0" r="r" b="b"/>
              <a:pathLst>
                <a:path w="306" h="444">
                  <a:moveTo>
                    <a:pt x="306" y="122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6" y="0"/>
                  </a:lnTo>
                  <a:lnTo>
                    <a:pt x="306" y="122"/>
                  </a:lnTo>
                  <a:close/>
                </a:path>
              </a:pathLst>
            </a:custGeom>
            <a:gradFill rotWithShape="1">
              <a:gsLst>
                <a:gs pos="0">
                  <a:srgbClr val="90330A">
                    <a:gamma/>
                    <a:shade val="46275"/>
                    <a:invGamma/>
                  </a:srgbClr>
                </a:gs>
                <a:gs pos="50000">
                  <a:srgbClr val="90330A"/>
                </a:gs>
                <a:gs pos="100000">
                  <a:srgbClr val="90330A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25" name="Freeform 23"/>
            <p:cNvSpPr>
              <a:spLocks/>
            </p:cNvSpPr>
            <p:nvPr/>
          </p:nvSpPr>
          <p:spPr bwMode="gray">
            <a:xfrm>
              <a:off x="3249063" y="3910616"/>
              <a:ext cx="4083735" cy="631925"/>
            </a:xfrm>
            <a:custGeom>
              <a:avLst/>
              <a:gdLst/>
              <a:ahLst/>
              <a:cxnLst>
                <a:cxn ang="0">
                  <a:pos x="1742" y="286"/>
                </a:cxn>
                <a:cxn ang="0">
                  <a:pos x="0" y="286"/>
                </a:cxn>
                <a:cxn ang="0">
                  <a:pos x="446" y="0"/>
                </a:cxn>
                <a:cxn ang="0">
                  <a:pos x="2048" y="0"/>
                </a:cxn>
                <a:cxn ang="0">
                  <a:pos x="1742" y="286"/>
                </a:cxn>
              </a:cxnLst>
              <a:rect l="0" t="0" r="r" b="b"/>
              <a:pathLst>
                <a:path w="2048" h="286">
                  <a:moveTo>
                    <a:pt x="1742" y="286"/>
                  </a:moveTo>
                  <a:lnTo>
                    <a:pt x="0" y="286"/>
                  </a:lnTo>
                  <a:lnTo>
                    <a:pt x="446" y="0"/>
                  </a:lnTo>
                  <a:lnTo>
                    <a:pt x="2048" y="0"/>
                  </a:lnTo>
                  <a:lnTo>
                    <a:pt x="1742" y="286"/>
                  </a:lnTo>
                  <a:close/>
                </a:path>
              </a:pathLst>
            </a:custGeom>
            <a:solidFill>
              <a:srgbClr val="FF9966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26" name="Rectangle 24"/>
            <p:cNvSpPr>
              <a:spLocks noChangeArrowheads="1"/>
            </p:cNvSpPr>
            <p:nvPr/>
          </p:nvSpPr>
          <p:spPr bwMode="gray">
            <a:xfrm>
              <a:off x="3251846" y="4541149"/>
              <a:ext cx="3477088" cy="345193"/>
            </a:xfrm>
            <a:prstGeom prst="rect">
              <a:avLst/>
            </a:prstGeom>
            <a:gradFill rotWithShape="1">
              <a:gsLst>
                <a:gs pos="0">
                  <a:srgbClr val="DC7150">
                    <a:gamma/>
                    <a:shade val="72549"/>
                    <a:invGamma/>
                  </a:srgbClr>
                </a:gs>
                <a:gs pos="50000">
                  <a:srgbClr val="DC7150"/>
                </a:gs>
                <a:gs pos="100000">
                  <a:srgbClr val="DC7150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altLang="zh-CN" dirty="0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37" name="Text Box 29"/>
            <p:cNvSpPr txBox="1">
              <a:spLocks noChangeArrowheads="1"/>
            </p:cNvSpPr>
            <p:nvPr/>
          </p:nvSpPr>
          <p:spPr bwMode="gray">
            <a:xfrm>
              <a:off x="3857620" y="4000504"/>
              <a:ext cx="2954655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细分市场，生命周期</a:t>
              </a:r>
              <a:endPara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</p:grpSp>
      <p:sp>
        <p:nvSpPr>
          <p:cNvPr id="38" name="Text Box 29"/>
          <p:cNvSpPr txBox="1">
            <a:spLocks noChangeArrowheads="1"/>
          </p:cNvSpPr>
          <p:nvPr/>
        </p:nvSpPr>
        <p:spPr bwMode="gray">
          <a:xfrm>
            <a:off x="714348" y="2500310"/>
            <a:ext cx="2031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营销执行控制</a:t>
            </a:r>
            <a:endParaRPr lang="en-US" altLang="zh-CN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5" name="组合 42"/>
          <p:cNvGrpSpPr/>
          <p:nvPr/>
        </p:nvGrpSpPr>
        <p:grpSpPr>
          <a:xfrm>
            <a:off x="4127032" y="2455022"/>
            <a:ext cx="3827719" cy="813105"/>
            <a:chOff x="4127031" y="2946026"/>
            <a:chExt cx="3827719" cy="975726"/>
          </a:xfrm>
        </p:grpSpPr>
        <p:sp>
          <p:nvSpPr>
            <p:cNvPr id="8" name="Freeform 6"/>
            <p:cNvSpPr>
              <a:spLocks/>
            </p:cNvSpPr>
            <p:nvPr/>
          </p:nvSpPr>
          <p:spPr bwMode="gray">
            <a:xfrm>
              <a:off x="7334189" y="2946026"/>
              <a:ext cx="613604" cy="975726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2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2">
                  <a:moveTo>
                    <a:pt x="308" y="120"/>
                  </a:moveTo>
                  <a:lnTo>
                    <a:pt x="0" y="442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4B1092">
                    <a:gamma/>
                    <a:shade val="46275"/>
                    <a:invGamma/>
                  </a:srgbClr>
                </a:gs>
                <a:gs pos="50000">
                  <a:srgbClr val="4B1092"/>
                </a:gs>
                <a:gs pos="100000">
                  <a:srgbClr val="4B1092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gray">
            <a:xfrm>
              <a:off x="4127031" y="2946026"/>
              <a:ext cx="3827719" cy="626357"/>
            </a:xfrm>
            <a:custGeom>
              <a:avLst/>
              <a:gdLst/>
              <a:ahLst/>
              <a:cxnLst>
                <a:cxn ang="0">
                  <a:pos x="1612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920" y="0"/>
                </a:cxn>
                <a:cxn ang="0">
                  <a:pos x="1612" y="284"/>
                </a:cxn>
              </a:cxnLst>
              <a:rect l="0" t="0" r="r" b="b"/>
              <a:pathLst>
                <a:path w="1920" h="284">
                  <a:moveTo>
                    <a:pt x="1612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920" y="0"/>
                  </a:lnTo>
                  <a:lnTo>
                    <a:pt x="1612" y="284"/>
                  </a:lnTo>
                  <a:close/>
                </a:path>
              </a:pathLst>
            </a:custGeom>
            <a:solidFill>
              <a:srgbClr val="A77BFF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24" name="Rectangle 22"/>
            <p:cNvSpPr>
              <a:spLocks noChangeArrowheads="1"/>
            </p:cNvSpPr>
            <p:nvPr/>
          </p:nvSpPr>
          <p:spPr bwMode="gray">
            <a:xfrm>
              <a:off x="4128422" y="3572383"/>
              <a:ext cx="3212724" cy="345193"/>
            </a:xfrm>
            <a:prstGeom prst="rect">
              <a:avLst/>
            </a:prstGeom>
            <a:gradFill rotWithShape="1">
              <a:gsLst>
                <a:gs pos="0">
                  <a:srgbClr val="8041FF">
                    <a:gamma/>
                    <a:shade val="72549"/>
                    <a:invGamma/>
                  </a:srgbClr>
                </a:gs>
                <a:gs pos="50000">
                  <a:srgbClr val="8041FF"/>
                </a:gs>
                <a:gs pos="100000">
                  <a:srgbClr val="8041FF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altLang="zh-CN" dirty="0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39" name="Text Box 29"/>
            <p:cNvSpPr txBox="1">
              <a:spLocks noChangeArrowheads="1"/>
            </p:cNvSpPr>
            <p:nvPr/>
          </p:nvSpPr>
          <p:spPr bwMode="gray">
            <a:xfrm>
              <a:off x="4643438" y="3000372"/>
              <a:ext cx="2954655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品牌设计，定价战略</a:t>
              </a:r>
              <a:endPara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</p:grpSp>
      <p:sp>
        <p:nvSpPr>
          <p:cNvPr id="40" name="Text Box 29"/>
          <p:cNvSpPr txBox="1">
            <a:spLocks noChangeArrowheads="1"/>
          </p:cNvSpPr>
          <p:nvPr/>
        </p:nvSpPr>
        <p:spPr bwMode="gray">
          <a:xfrm>
            <a:off x="714348" y="1698495"/>
            <a:ext cx="203132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eaLnBrk="0" hangingPunct="0"/>
            <a:r>
              <a:rPr lang="zh-CN" altLang="en-US" sz="24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管理整合营销</a:t>
            </a:r>
            <a:endParaRPr lang="en-US" altLang="zh-CN" sz="2400" b="1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13" name="组合 43"/>
          <p:cNvGrpSpPr/>
          <p:nvPr/>
        </p:nvGrpSpPr>
        <p:grpSpPr>
          <a:xfrm>
            <a:off x="5011956" y="1643077"/>
            <a:ext cx="3560572" cy="817744"/>
            <a:chOff x="5011956" y="1971692"/>
            <a:chExt cx="3560572" cy="981293"/>
          </a:xfrm>
        </p:grpSpPr>
        <p:sp>
          <p:nvSpPr>
            <p:cNvPr id="6" name="Freeform 4"/>
            <p:cNvSpPr>
              <a:spLocks/>
            </p:cNvSpPr>
            <p:nvPr/>
          </p:nvSpPr>
          <p:spPr bwMode="gray">
            <a:xfrm>
              <a:off x="7951967" y="1971692"/>
              <a:ext cx="613604" cy="981293"/>
            </a:xfrm>
            <a:custGeom>
              <a:avLst/>
              <a:gdLst/>
              <a:ahLst/>
              <a:cxnLst>
                <a:cxn ang="0">
                  <a:pos x="308" y="120"/>
                </a:cxn>
                <a:cxn ang="0">
                  <a:pos x="0" y="444"/>
                </a:cxn>
                <a:cxn ang="0">
                  <a:pos x="0" y="286"/>
                </a:cxn>
                <a:cxn ang="0">
                  <a:pos x="308" y="0"/>
                </a:cxn>
                <a:cxn ang="0">
                  <a:pos x="308" y="120"/>
                </a:cxn>
              </a:cxnLst>
              <a:rect l="0" t="0" r="r" b="b"/>
              <a:pathLst>
                <a:path w="308" h="444">
                  <a:moveTo>
                    <a:pt x="308" y="120"/>
                  </a:moveTo>
                  <a:lnTo>
                    <a:pt x="0" y="444"/>
                  </a:lnTo>
                  <a:lnTo>
                    <a:pt x="0" y="286"/>
                  </a:lnTo>
                  <a:lnTo>
                    <a:pt x="308" y="0"/>
                  </a:lnTo>
                  <a:lnTo>
                    <a:pt x="308" y="120"/>
                  </a:lnTo>
                  <a:close/>
                </a:path>
              </a:pathLst>
            </a:custGeom>
            <a:gradFill rotWithShape="1">
              <a:gsLst>
                <a:gs pos="0">
                  <a:srgbClr val="00563F">
                    <a:gamma/>
                    <a:shade val="46275"/>
                    <a:invGamma/>
                  </a:srgbClr>
                </a:gs>
                <a:gs pos="50000">
                  <a:srgbClr val="00563F"/>
                </a:gs>
                <a:gs pos="100000">
                  <a:srgbClr val="00563F">
                    <a:gamma/>
                    <a:shade val="46275"/>
                    <a:invGamma/>
                  </a:srgb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gray">
            <a:xfrm>
              <a:off x="5011956" y="1971692"/>
              <a:ext cx="3560572" cy="627749"/>
            </a:xfrm>
            <a:custGeom>
              <a:avLst/>
              <a:gdLst/>
              <a:ahLst/>
              <a:cxnLst>
                <a:cxn ang="0">
                  <a:pos x="1478" y="284"/>
                </a:cxn>
                <a:cxn ang="0">
                  <a:pos x="0" y="284"/>
                </a:cxn>
                <a:cxn ang="0">
                  <a:pos x="446" y="0"/>
                </a:cxn>
                <a:cxn ang="0">
                  <a:pos x="1786" y="0"/>
                </a:cxn>
                <a:cxn ang="0">
                  <a:pos x="1478" y="284"/>
                </a:cxn>
              </a:cxnLst>
              <a:rect l="0" t="0" r="r" b="b"/>
              <a:pathLst>
                <a:path w="1786" h="284">
                  <a:moveTo>
                    <a:pt x="1478" y="284"/>
                  </a:moveTo>
                  <a:lnTo>
                    <a:pt x="0" y="284"/>
                  </a:lnTo>
                  <a:lnTo>
                    <a:pt x="446" y="0"/>
                  </a:lnTo>
                  <a:lnTo>
                    <a:pt x="1786" y="0"/>
                  </a:lnTo>
                  <a:lnTo>
                    <a:pt x="1478" y="284"/>
                  </a:lnTo>
                  <a:close/>
                </a:path>
              </a:pathLst>
            </a:custGeom>
            <a:solidFill>
              <a:srgbClr val="00CC99"/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23" name="Rectangle 21"/>
            <p:cNvSpPr>
              <a:spLocks noChangeArrowheads="1"/>
            </p:cNvSpPr>
            <p:nvPr/>
          </p:nvSpPr>
          <p:spPr bwMode="gray">
            <a:xfrm>
              <a:off x="5017522" y="2599441"/>
              <a:ext cx="2948359" cy="352152"/>
            </a:xfrm>
            <a:prstGeom prst="rect">
              <a:avLst/>
            </a:prstGeom>
            <a:gradFill rotWithShape="1">
              <a:gsLst>
                <a:gs pos="0">
                  <a:srgbClr val="00906A">
                    <a:gamma/>
                    <a:shade val="72549"/>
                    <a:invGamma/>
                  </a:srgbClr>
                </a:gs>
                <a:gs pos="50000">
                  <a:srgbClr val="00906A"/>
                </a:gs>
                <a:gs pos="100000">
                  <a:srgbClr val="00906A">
                    <a:gamma/>
                    <a:shade val="72549"/>
                    <a:invGamma/>
                  </a:srgbClr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 eaLnBrk="0" hangingPunct="0"/>
              <a:endParaRPr lang="en-US" altLang="zh-CN" dirty="0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  <p:sp>
          <p:nvSpPr>
            <p:cNvPr id="41" name="Text Box 29"/>
            <p:cNvSpPr txBox="1">
              <a:spLocks noChangeArrowheads="1"/>
            </p:cNvSpPr>
            <p:nvPr/>
          </p:nvSpPr>
          <p:spPr bwMode="gray">
            <a:xfrm>
              <a:off x="5634880" y="2038192"/>
              <a:ext cx="2749971" cy="55399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en-US" altLang="zh-CN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4P</a:t>
              </a:r>
              <a:r>
                <a:rPr lang="zh-CN" altLang="en-US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组合，</a:t>
              </a:r>
              <a:r>
                <a:rPr lang="en-US" altLang="zh-CN" sz="24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BS</a:t>
              </a:r>
              <a:r>
                <a:rPr lang="en-US" altLang="zh-CN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G</a:t>
              </a:r>
              <a:r>
                <a:rPr lang="zh-CN" altLang="en-US" sz="2400" b="1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分析</a:t>
              </a:r>
              <a:endPara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3822940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1000"/>
                            </p:stCondLst>
                            <p:childTnLst>
                              <p:par>
                                <p:cTn id="6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1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31" grpId="0"/>
      <p:bldP spid="33" grpId="0" animBg="1"/>
      <p:bldP spid="36" grpId="0"/>
      <p:bldP spid="38" grpId="0"/>
      <p:bldP spid="4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Text Box 2"/>
          <p:cNvSpPr txBox="1">
            <a:spLocks noChangeArrowheads="1"/>
          </p:cNvSpPr>
          <p:nvPr/>
        </p:nvSpPr>
        <p:spPr bwMode="auto">
          <a:xfrm>
            <a:off x="1114425" y="2152386"/>
            <a:ext cx="1210588" cy="707886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charset="0"/>
                <a:cs typeface="黑体" charset="0"/>
              </a:rPr>
              <a:t>知识</a:t>
            </a:r>
          </a:p>
        </p:txBody>
      </p:sp>
      <p:sp>
        <p:nvSpPr>
          <p:cNvPr id="53251" name="Text Box 3"/>
          <p:cNvSpPr txBox="1">
            <a:spLocks noChangeArrowheads="1"/>
          </p:cNvSpPr>
          <p:nvPr/>
        </p:nvSpPr>
        <p:spPr bwMode="auto">
          <a:xfrm>
            <a:off x="1114425" y="3276865"/>
            <a:ext cx="1210588" cy="707886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defRPr/>
            </a:pPr>
            <a:r>
              <a:rPr lang="zh-CN" altLang="en-US" sz="400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黑体" pitchFamily="2" charset="-122"/>
                <a:cs typeface="+mn-cs"/>
              </a:rPr>
              <a:t>技能</a:t>
            </a:r>
          </a:p>
        </p:txBody>
      </p:sp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3706813" y="1763449"/>
            <a:ext cx="12105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eaLnBrk="1" hangingPunct="1"/>
            <a:r>
              <a:rPr lang="zh-CN" altLang="en-US" sz="4000" b="1" dirty="0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华文楷体" charset="0"/>
                <a:cs typeface="华文楷体" charset="0"/>
              </a:rPr>
              <a:t>学习</a:t>
            </a:r>
          </a:p>
        </p:txBody>
      </p:sp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3635375" y="2917032"/>
            <a:ext cx="1210588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defPPr>
              <a:defRPr lang="en-US"/>
            </a:defPPr>
            <a:lvl1pPr eaLnBrk="1" hangingPunct="1">
              <a:defRPr sz="4000" b="1">
                <a:solidFill>
                  <a:srgbClr val="FF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ea typeface="华文楷体" charset="0"/>
                <a:cs typeface="华文楷体" charset="0"/>
              </a:defRPr>
            </a:lvl1pPr>
            <a:lvl2pPr marL="742950" indent="-285750" eaLnBrk="0" hangingPunct="0">
              <a:defRPr>
                <a:ea typeface="宋体" charset="0"/>
              </a:defRPr>
            </a:lvl2pPr>
            <a:lvl3pPr marL="1143000" indent="-228600" eaLnBrk="0" hangingPunct="0">
              <a:defRPr>
                <a:ea typeface="宋体" charset="0"/>
              </a:defRPr>
            </a:lvl3pPr>
            <a:lvl4pPr marL="1600200" indent="-228600" eaLnBrk="0" hangingPunct="0">
              <a:defRPr>
                <a:ea typeface="宋体" charset="0"/>
              </a:defRPr>
            </a:lvl4pPr>
            <a:lvl5pPr marL="2057400" indent="-228600" eaLnBrk="0" hangingPunct="0">
              <a:defRPr>
                <a:ea typeface="宋体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宋体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宋体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宋体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ea typeface="宋体" charset="0"/>
              </a:defRPr>
            </a:lvl9pPr>
          </a:lstStyle>
          <a:p>
            <a:r>
              <a:rPr lang="zh-CN" altLang="en-US" dirty="0"/>
              <a:t>训练</a:t>
            </a:r>
          </a:p>
        </p:txBody>
      </p:sp>
      <p:sp>
        <p:nvSpPr>
          <p:cNvPr id="53254" name="AutoShape 6"/>
          <p:cNvSpPr>
            <a:spLocks noChangeArrowheads="1"/>
          </p:cNvSpPr>
          <p:nvPr/>
        </p:nvSpPr>
        <p:spPr bwMode="auto">
          <a:xfrm>
            <a:off x="2411413" y="2317750"/>
            <a:ext cx="3816350" cy="239448"/>
          </a:xfrm>
          <a:custGeom>
            <a:avLst/>
            <a:gdLst>
              <a:gd name="T0" fmla="*/ 3109972 w 21600"/>
              <a:gd name="T1" fmla="*/ 0 h 21600"/>
              <a:gd name="T2" fmla="*/ 0 w 21600"/>
              <a:gd name="T3" fmla="*/ 143669 h 21600"/>
              <a:gd name="T4" fmla="*/ 3109972 w 21600"/>
              <a:gd name="T5" fmla="*/ 287338 h 21600"/>
              <a:gd name="T6" fmla="*/ 3816350 w 21600"/>
              <a:gd name="T7" fmla="*/ 14366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5370 h 21600"/>
              <a:gd name="T14" fmla="*/ 19590 w 21600"/>
              <a:gd name="T15" fmla="*/ 1623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7602" y="0"/>
                </a:moveTo>
                <a:lnTo>
                  <a:pt x="17602" y="5370"/>
                </a:lnTo>
                <a:lnTo>
                  <a:pt x="3375" y="5370"/>
                </a:lnTo>
                <a:lnTo>
                  <a:pt x="3375" y="16230"/>
                </a:lnTo>
                <a:lnTo>
                  <a:pt x="17602" y="16230"/>
                </a:lnTo>
                <a:lnTo>
                  <a:pt x="17602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5370"/>
                </a:moveTo>
                <a:lnTo>
                  <a:pt x="1350" y="16230"/>
                </a:lnTo>
                <a:lnTo>
                  <a:pt x="2700" y="16230"/>
                </a:lnTo>
                <a:lnTo>
                  <a:pt x="2700" y="5370"/>
                </a:lnTo>
                <a:close/>
              </a:path>
              <a:path w="21600" h="21600">
                <a:moveTo>
                  <a:pt x="0" y="5370"/>
                </a:moveTo>
                <a:lnTo>
                  <a:pt x="0" y="16230"/>
                </a:lnTo>
                <a:lnTo>
                  <a:pt x="675" y="16230"/>
                </a:lnTo>
                <a:lnTo>
                  <a:pt x="675" y="5370"/>
                </a:lnTo>
                <a:close/>
              </a:path>
            </a:pathLst>
          </a:custGeom>
          <a:solidFill>
            <a:srgbClr val="FE9794"/>
          </a:solidFill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zh-CN">
              <a:solidFill>
                <a:srgbClr val="FCDCDC"/>
              </a:solidFill>
              <a:ea typeface="宋体" pitchFamily="2" charset="-122"/>
              <a:cs typeface="+mn-cs"/>
            </a:endParaRPr>
          </a:p>
        </p:txBody>
      </p:sp>
      <p:sp>
        <p:nvSpPr>
          <p:cNvPr id="53255" name="AutoShape 7"/>
          <p:cNvSpPr>
            <a:spLocks noChangeArrowheads="1"/>
          </p:cNvSpPr>
          <p:nvPr/>
        </p:nvSpPr>
        <p:spPr bwMode="auto">
          <a:xfrm>
            <a:off x="2411413" y="3458104"/>
            <a:ext cx="3744912" cy="239448"/>
          </a:xfrm>
          <a:custGeom>
            <a:avLst/>
            <a:gdLst>
              <a:gd name="T0" fmla="*/ 3137404 w 21600"/>
              <a:gd name="T1" fmla="*/ 0 h 21600"/>
              <a:gd name="T2" fmla="*/ 0 w 21600"/>
              <a:gd name="T3" fmla="*/ 143669 h 21600"/>
              <a:gd name="T4" fmla="*/ 3137404 w 21600"/>
              <a:gd name="T5" fmla="*/ 287338 h 21600"/>
              <a:gd name="T6" fmla="*/ 3744912 w 21600"/>
              <a:gd name="T7" fmla="*/ 143669 h 21600"/>
              <a:gd name="T8" fmla="*/ 17694720 60000 65536"/>
              <a:gd name="T9" fmla="*/ 11796480 60000 65536"/>
              <a:gd name="T10" fmla="*/ 5898240 60000 65536"/>
              <a:gd name="T11" fmla="*/ 0 60000 65536"/>
              <a:gd name="T12" fmla="*/ 3375 w 21600"/>
              <a:gd name="T13" fmla="*/ 6444 h 21600"/>
              <a:gd name="T14" fmla="*/ 20187 w 21600"/>
              <a:gd name="T15" fmla="*/ 15156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18096" y="0"/>
                </a:moveTo>
                <a:lnTo>
                  <a:pt x="18096" y="6444"/>
                </a:lnTo>
                <a:lnTo>
                  <a:pt x="3375" y="6444"/>
                </a:lnTo>
                <a:lnTo>
                  <a:pt x="3375" y="15156"/>
                </a:lnTo>
                <a:lnTo>
                  <a:pt x="18096" y="15156"/>
                </a:lnTo>
                <a:lnTo>
                  <a:pt x="18096" y="21600"/>
                </a:lnTo>
                <a:lnTo>
                  <a:pt x="21600" y="10800"/>
                </a:lnTo>
                <a:close/>
              </a:path>
              <a:path w="21600" h="21600">
                <a:moveTo>
                  <a:pt x="1350" y="6444"/>
                </a:moveTo>
                <a:lnTo>
                  <a:pt x="1350" y="15156"/>
                </a:lnTo>
                <a:lnTo>
                  <a:pt x="2700" y="15156"/>
                </a:lnTo>
                <a:lnTo>
                  <a:pt x="2700" y="6444"/>
                </a:lnTo>
                <a:close/>
              </a:path>
              <a:path w="21600" h="21600">
                <a:moveTo>
                  <a:pt x="0" y="6444"/>
                </a:moveTo>
                <a:lnTo>
                  <a:pt x="0" y="15156"/>
                </a:lnTo>
                <a:lnTo>
                  <a:pt x="675" y="15156"/>
                </a:lnTo>
                <a:lnTo>
                  <a:pt x="675" y="6444"/>
                </a:lnTo>
                <a:close/>
              </a:path>
            </a:pathLst>
          </a:custGeom>
          <a:solidFill>
            <a:srgbClr val="FE9794"/>
          </a:solidFill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endParaRPr lang="zh-CN" altLang="en-US">
              <a:ea typeface="宋体" pitchFamily="2" charset="-122"/>
              <a:cs typeface="+mn-cs"/>
            </a:endParaRPr>
          </a:p>
        </p:txBody>
      </p:sp>
      <p:sp>
        <p:nvSpPr>
          <p:cNvPr id="53256" name="Oval 8"/>
          <p:cNvSpPr>
            <a:spLocks noChangeArrowheads="1"/>
          </p:cNvSpPr>
          <p:nvPr/>
        </p:nvSpPr>
        <p:spPr bwMode="auto">
          <a:xfrm>
            <a:off x="6300788" y="2018771"/>
            <a:ext cx="1727200" cy="779198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华文楷体" pitchFamily="2" charset="-122"/>
                <a:cs typeface="+mn-cs"/>
              </a:rPr>
              <a:t>掌握</a:t>
            </a:r>
          </a:p>
        </p:txBody>
      </p:sp>
      <p:sp>
        <p:nvSpPr>
          <p:cNvPr id="53257" name="Oval 9"/>
          <p:cNvSpPr>
            <a:spLocks noChangeArrowheads="1"/>
          </p:cNvSpPr>
          <p:nvPr/>
        </p:nvSpPr>
        <p:spPr bwMode="auto">
          <a:xfrm>
            <a:off x="6299200" y="3217333"/>
            <a:ext cx="1727200" cy="719667"/>
          </a:xfrm>
          <a:prstGeom prst="ellipse">
            <a:avLst/>
          </a:prstGeom>
          <a:solidFill>
            <a:srgbClr val="FF0000"/>
          </a:solidFill>
          <a:ln>
            <a:noFill/>
          </a:ln>
          <a:effectLst>
            <a:outerShdw blurRad="63500" dist="38099" dir="2700000" algn="ctr" rotWithShape="0">
              <a:srgbClr val="000000">
                <a:alpha val="74998"/>
              </a:srgbClr>
            </a:outerShdw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anchor="ctr"/>
          <a:lstStyle/>
          <a:p>
            <a:pPr>
              <a:defRPr/>
            </a:pPr>
            <a:r>
              <a:rPr lang="zh-CN" altLang="en-US" sz="3600" b="1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ea typeface="华文楷体" pitchFamily="2" charset="-122"/>
                <a:cs typeface="+mn-cs"/>
              </a:rPr>
              <a:t>提升</a:t>
            </a:r>
          </a:p>
        </p:txBody>
      </p:sp>
      <p:sp>
        <p:nvSpPr>
          <p:cNvPr id="53258" name="Rectangle 10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/>
              <a:t>知识学习与技能提升的不同</a:t>
            </a:r>
          </a:p>
        </p:txBody>
      </p:sp>
    </p:spTree>
    <p:extLst>
      <p:ext uri="{BB962C8B-B14F-4D97-AF65-F5344CB8AC3E}">
        <p14:creationId xmlns:p14="http://schemas.microsoft.com/office/powerpoint/2010/main" val="15042423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3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32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1" dur="2000"/>
                                        <p:tgtEl>
                                          <p:spTgt spid="53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53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 nodeType="clickPar">
                      <p:stCondLst>
                        <p:cond delay="indefinite"/>
                      </p:stCondLst>
                      <p:childTnLst>
                        <p:par>
                          <p:cTn id="3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8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40" dur="20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 nodeType="clickPar">
                      <p:stCondLst>
                        <p:cond delay="indefinite"/>
                      </p:stCondLst>
                      <p:childTnLst>
                        <p:par>
                          <p:cTn id="4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 nodeType="clickPar">
                      <p:stCondLst>
                        <p:cond delay="indefinite"/>
                      </p:stCondLst>
                      <p:childTnLst>
                        <p:par>
                          <p:cTn id="4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32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0" grpId="0" animBg="1"/>
      <p:bldP spid="53251" grpId="0" animBg="1"/>
      <p:bldP spid="53252" grpId="0"/>
      <p:bldP spid="53253" grpId="0"/>
      <p:bldP spid="53254" grpId="0" animBg="1"/>
      <p:bldP spid="53255" grpId="0" animBg="1"/>
      <p:bldP spid="53256" grpId="0" animBg="1"/>
      <p:bldP spid="53257" grpId="0" animBg="1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市场营销常见问题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如何进行消费</a:t>
            </a:r>
            <a:r>
              <a:rPr lang="zh-CN" altLang="en-US" dirty="0"/>
              <a:t>者需求分析？</a:t>
            </a:r>
            <a:endParaRPr lang="en-US" altLang="zh-CN" dirty="0"/>
          </a:p>
          <a:p>
            <a:r>
              <a:rPr lang="zh-CN" altLang="en-US" dirty="0" smtClean="0"/>
              <a:t>如何对产品进行有效的定价？</a:t>
            </a:r>
            <a:endParaRPr lang="en-US" altLang="zh-CN" dirty="0" smtClean="0"/>
          </a:p>
          <a:p>
            <a:r>
              <a:rPr lang="zh-CN" altLang="en-US" dirty="0" smtClean="0"/>
              <a:t>如何制订有效</a:t>
            </a:r>
            <a:r>
              <a:rPr lang="zh-CN" altLang="en-US" dirty="0"/>
              <a:t>的价格与广告策略？</a:t>
            </a:r>
            <a:endParaRPr lang="en-US" altLang="zh-CN" dirty="0"/>
          </a:p>
          <a:p>
            <a:r>
              <a:rPr lang="zh-CN" altLang="en-US" dirty="0"/>
              <a:t>如何分析竞争对手的营销策略与行动？</a:t>
            </a:r>
            <a:endParaRPr lang="en-US" altLang="zh-CN" dirty="0"/>
          </a:p>
          <a:p>
            <a:r>
              <a:rPr lang="zh-CN" altLang="en-US" dirty="0"/>
              <a:t>如何进行营销战略组合？如何选择细分市场战略？</a:t>
            </a:r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042016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讨论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在模拟实战中，如何做好销售预测？</a:t>
            </a:r>
            <a:endParaRPr lang="zh-CN" altLang="en-US" dirty="0"/>
          </a:p>
        </p:txBody>
      </p:sp>
      <p:pic>
        <p:nvPicPr>
          <p:cNvPr id="4" name="图片 3" descr="BD07160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14613" y="2127505"/>
            <a:ext cx="3832185" cy="305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55031"/>
      </p:ext>
    </p:extLst>
  </p:cSld>
  <p:clrMapOvr>
    <a:masterClrMapping/>
  </p:clrMapOvr>
  <p:transition>
    <p:random/>
  </p:transition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右箭头 27"/>
          <p:cNvSpPr/>
          <p:nvPr/>
        </p:nvSpPr>
        <p:spPr>
          <a:xfrm rot="19605925">
            <a:off x="2544924" y="2746270"/>
            <a:ext cx="6756290" cy="571676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右箭头 28"/>
          <p:cNvSpPr/>
          <p:nvPr/>
        </p:nvSpPr>
        <p:spPr>
          <a:xfrm rot="3349868">
            <a:off x="999788" y="3222808"/>
            <a:ext cx="2619241" cy="686011"/>
          </a:xfrm>
          <a:prstGeom prst="rightArrow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知识点三：财务管理</a:t>
            </a:r>
            <a:endParaRPr lang="zh-CN" altLang="en-US" dirty="0"/>
          </a:p>
        </p:txBody>
      </p:sp>
      <p:sp>
        <p:nvSpPr>
          <p:cNvPr id="22" name="Rectangle 4"/>
          <p:cNvSpPr>
            <a:spLocks noChangeArrowheads="1"/>
          </p:cNvSpPr>
          <p:nvPr/>
        </p:nvSpPr>
        <p:spPr bwMode="gray">
          <a:xfrm rot="19619336">
            <a:off x="686641" y="2075068"/>
            <a:ext cx="1331366" cy="899628"/>
          </a:xfrm>
          <a:prstGeom prst="rect">
            <a:avLst/>
          </a:prstGeom>
          <a:gradFill flip="none" rotWithShape="1">
            <a:gsLst>
              <a:gs pos="0">
                <a:srgbClr val="00B0F0">
                  <a:shade val="30000"/>
                  <a:satMod val="115000"/>
                </a:srgbClr>
              </a:gs>
              <a:gs pos="50000">
                <a:srgbClr val="00B0F0">
                  <a:shade val="67500"/>
                  <a:satMod val="115000"/>
                </a:srgbClr>
              </a:gs>
              <a:gs pos="100000">
                <a:srgbClr val="00B0F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全面预</a:t>
            </a:r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算管理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" name="Rectangle 4"/>
          <p:cNvSpPr>
            <a:spLocks noChangeArrowheads="1"/>
          </p:cNvSpPr>
          <p:nvPr/>
        </p:nvSpPr>
        <p:spPr bwMode="gray">
          <a:xfrm rot="19619336">
            <a:off x="1541781" y="3147160"/>
            <a:ext cx="1331366" cy="893156"/>
          </a:xfrm>
          <a:prstGeom prst="rect">
            <a:avLst/>
          </a:prstGeom>
          <a:gradFill flip="none" rotWithShape="1">
            <a:gsLst>
              <a:gs pos="0">
                <a:schemeClr val="tx1">
                  <a:lumMod val="75000"/>
                  <a:shade val="30000"/>
                  <a:satMod val="115000"/>
                </a:schemeClr>
              </a:gs>
              <a:gs pos="50000">
                <a:schemeClr val="tx1">
                  <a:lumMod val="75000"/>
                  <a:shade val="67500"/>
                  <a:satMod val="115000"/>
                </a:schemeClr>
              </a:gs>
              <a:gs pos="100000">
                <a:schemeClr val="tx1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现金流</a:t>
            </a:r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管理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" name="Rectangle 4"/>
          <p:cNvSpPr>
            <a:spLocks noChangeArrowheads="1"/>
          </p:cNvSpPr>
          <p:nvPr/>
        </p:nvSpPr>
        <p:spPr bwMode="gray">
          <a:xfrm rot="19619336">
            <a:off x="2399038" y="4115484"/>
            <a:ext cx="1331366" cy="893156"/>
          </a:xfrm>
          <a:prstGeom prst="rect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财务</a:t>
            </a:r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报表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5" name="Rectangle 4"/>
          <p:cNvSpPr>
            <a:spLocks noChangeArrowheads="1"/>
          </p:cNvSpPr>
          <p:nvPr/>
        </p:nvSpPr>
        <p:spPr bwMode="gray">
          <a:xfrm rot="19619336">
            <a:off x="3841960" y="3325754"/>
            <a:ext cx="1331366" cy="893156"/>
          </a:xfrm>
          <a:prstGeom prst="rect">
            <a:avLst/>
          </a:prstGeom>
          <a:gradFill flip="none" rotWithShape="1">
            <a:gsLst>
              <a:gs pos="0">
                <a:schemeClr val="accent1">
                  <a:lumMod val="50000"/>
                  <a:shade val="30000"/>
                  <a:satMod val="115000"/>
                </a:schemeClr>
              </a:gs>
              <a:gs pos="50000">
                <a:schemeClr val="accent1">
                  <a:lumMod val="50000"/>
                  <a:shade val="67500"/>
                  <a:satMod val="115000"/>
                </a:schemeClr>
              </a:gs>
              <a:gs pos="100000">
                <a:schemeClr val="accent1">
                  <a:lumMod val="50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指标</a:t>
            </a:r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分析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6" name="Rectangle 4"/>
          <p:cNvSpPr>
            <a:spLocks noChangeArrowheads="1"/>
          </p:cNvSpPr>
          <p:nvPr/>
        </p:nvSpPr>
        <p:spPr bwMode="gray">
          <a:xfrm rot="19619336">
            <a:off x="5256558" y="2551843"/>
            <a:ext cx="1331366" cy="89315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75000"/>
                  <a:shade val="30000"/>
                  <a:satMod val="115000"/>
                </a:schemeClr>
              </a:gs>
              <a:gs pos="50000">
                <a:schemeClr val="accent2">
                  <a:lumMod val="75000"/>
                  <a:shade val="67500"/>
                  <a:satMod val="115000"/>
                </a:schemeClr>
              </a:gs>
              <a:gs pos="100000">
                <a:schemeClr val="accent2">
                  <a:lumMod val="75000"/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风险</a:t>
            </a:r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控制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7" name="Rectangle 4"/>
          <p:cNvSpPr>
            <a:spLocks noChangeArrowheads="1"/>
          </p:cNvSpPr>
          <p:nvPr/>
        </p:nvSpPr>
        <p:spPr bwMode="gray">
          <a:xfrm rot="19619336">
            <a:off x="6699480" y="1777931"/>
            <a:ext cx="1331366" cy="893156"/>
          </a:xfrm>
          <a:prstGeom prst="rect">
            <a:avLst/>
          </a:prstGeom>
          <a:gradFill flip="none" rotWithShape="1">
            <a:gsLst>
              <a:gs pos="0">
                <a:srgbClr val="FF0000">
                  <a:shade val="30000"/>
                  <a:satMod val="115000"/>
                </a:srgbClr>
              </a:gs>
              <a:gs pos="50000">
                <a:srgbClr val="FF0000">
                  <a:shade val="67500"/>
                  <a:satMod val="115000"/>
                </a:srgbClr>
              </a:gs>
              <a:gs pos="100000">
                <a:srgbClr val="FF0000">
                  <a:shade val="100000"/>
                  <a:satMod val="115000"/>
                </a:srgbClr>
              </a:gs>
            </a:gsLst>
            <a:lin ang="16200000" scaled="1"/>
            <a:tileRect/>
          </a:gradFill>
          <a:ln w="38100">
            <a:solidFill>
              <a:srgbClr val="FFFFFF"/>
            </a:solidFill>
            <a:miter lim="800000"/>
            <a:headEnd/>
            <a:tailEnd/>
          </a:ln>
          <a:effectLst>
            <a:outerShdw dist="179605" dir="487806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管理</a:t>
            </a:r>
            <a:endParaRPr lang="en-US" altLang="zh-CN" sz="2800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改进</a:t>
            </a:r>
            <a:endParaRPr lang="zh-CN" altLang="en-US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83924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8" presetClass="entr" presetSubtype="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"/>
                            </p:stCondLst>
                            <p:childTnLst>
                              <p:par>
                                <p:cTn id="51" presetID="18" presetClass="entr" presetSubtype="3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5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从财务视角看企业运营</a:t>
            </a:r>
          </a:p>
        </p:txBody>
      </p:sp>
      <p:sp>
        <p:nvSpPr>
          <p:cNvPr id="29700" name="Line 15"/>
          <p:cNvSpPr>
            <a:spLocks noChangeShapeType="1"/>
          </p:cNvSpPr>
          <p:nvPr/>
        </p:nvSpPr>
        <p:spPr bwMode="auto">
          <a:xfrm flipV="1">
            <a:off x="36514" y="4489809"/>
            <a:ext cx="9107487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latin typeface="Hei"/>
              <a:ea typeface="Hei"/>
              <a:cs typeface="Hei"/>
            </a:endParaRPr>
          </a:p>
        </p:txBody>
      </p:sp>
      <p:sp>
        <p:nvSpPr>
          <p:cNvPr id="29701" name="Line 16"/>
          <p:cNvSpPr>
            <a:spLocks noChangeShapeType="1"/>
          </p:cNvSpPr>
          <p:nvPr/>
        </p:nvSpPr>
        <p:spPr bwMode="auto">
          <a:xfrm flipV="1">
            <a:off x="0" y="1751352"/>
            <a:ext cx="9144000" cy="0"/>
          </a:xfrm>
          <a:prstGeom prst="line">
            <a:avLst/>
          </a:prstGeom>
          <a:noFill/>
          <a:ln w="57150" cap="rnd">
            <a:solidFill>
              <a:schemeClr val="tx1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latin typeface="Hei"/>
              <a:ea typeface="Hei"/>
              <a:cs typeface="Hei"/>
            </a:endParaRPr>
          </a:p>
        </p:txBody>
      </p:sp>
      <p:sp>
        <p:nvSpPr>
          <p:cNvPr id="29702" name="Text Box 17"/>
          <p:cNvSpPr txBox="1">
            <a:spLocks noChangeArrowheads="1"/>
          </p:cNvSpPr>
          <p:nvPr/>
        </p:nvSpPr>
        <p:spPr bwMode="auto">
          <a:xfrm>
            <a:off x="7126259" y="3751598"/>
            <a:ext cx="457200" cy="707886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投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资</a:t>
            </a:r>
          </a:p>
        </p:txBody>
      </p:sp>
      <p:sp>
        <p:nvSpPr>
          <p:cNvPr id="29703" name="Text Box 18"/>
          <p:cNvSpPr txBox="1">
            <a:spLocks noChangeArrowheads="1"/>
          </p:cNvSpPr>
          <p:nvPr/>
        </p:nvSpPr>
        <p:spPr bwMode="auto">
          <a:xfrm>
            <a:off x="7413275" y="3289549"/>
            <a:ext cx="1623221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squar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 dirty="0">
                <a:solidFill>
                  <a:srgbClr val="000000"/>
                </a:solidFill>
                <a:latin typeface="Hei"/>
                <a:ea typeface="Hei"/>
                <a:cs typeface="Hei"/>
              </a:rPr>
              <a:t>分红 </a:t>
            </a:r>
            <a:r>
              <a:rPr kumimoji="1" lang="en-US" altLang="zh-CN" sz="2000" b="1" i="1" dirty="0">
                <a:solidFill>
                  <a:srgbClr val="000000"/>
                </a:solidFill>
                <a:latin typeface="Hei"/>
                <a:ea typeface="Hei"/>
                <a:cs typeface="Hei"/>
              </a:rPr>
              <a:t>/</a:t>
            </a:r>
            <a:r>
              <a:rPr kumimoji="1" lang="zh-CN" altLang="en-US" sz="2000" b="1" i="1" dirty="0">
                <a:solidFill>
                  <a:srgbClr val="000000"/>
                </a:solidFill>
                <a:latin typeface="Hei"/>
                <a:ea typeface="Hei"/>
                <a:cs typeface="Hei"/>
              </a:rPr>
              <a:t>回购</a:t>
            </a:r>
          </a:p>
        </p:txBody>
      </p:sp>
      <p:sp>
        <p:nvSpPr>
          <p:cNvPr id="29704" name="Text Box 19"/>
          <p:cNvSpPr txBox="1">
            <a:spLocks noChangeArrowheads="1"/>
          </p:cNvSpPr>
          <p:nvPr/>
        </p:nvSpPr>
        <p:spPr bwMode="auto">
          <a:xfrm>
            <a:off x="7104034" y="2191879"/>
            <a:ext cx="381000" cy="1015663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贷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款</a:t>
            </a:r>
          </a:p>
        </p:txBody>
      </p:sp>
      <p:sp>
        <p:nvSpPr>
          <p:cNvPr id="29705" name="Text Box 20"/>
          <p:cNvSpPr txBox="1">
            <a:spLocks noChangeArrowheads="1"/>
          </p:cNvSpPr>
          <p:nvPr/>
        </p:nvSpPr>
        <p:spPr bwMode="auto">
          <a:xfrm>
            <a:off x="7380312" y="2745423"/>
            <a:ext cx="1439863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 dirty="0">
                <a:solidFill>
                  <a:srgbClr val="000000"/>
                </a:solidFill>
                <a:latin typeface="Hei"/>
                <a:ea typeface="Hei"/>
                <a:cs typeface="Hei"/>
              </a:rPr>
              <a:t>还款</a:t>
            </a:r>
            <a:r>
              <a:rPr kumimoji="1" lang="en-US" altLang="zh-CN" sz="2000" b="1" i="1" dirty="0">
                <a:solidFill>
                  <a:srgbClr val="000000"/>
                </a:solidFill>
                <a:latin typeface="Hei"/>
                <a:ea typeface="Hei"/>
                <a:cs typeface="Hei"/>
              </a:rPr>
              <a:t>/</a:t>
            </a:r>
            <a:r>
              <a:rPr kumimoji="1" lang="zh-CN" altLang="en-US" sz="2000" b="1" i="1" dirty="0">
                <a:solidFill>
                  <a:srgbClr val="000000"/>
                </a:solidFill>
                <a:latin typeface="Hei"/>
                <a:ea typeface="Hei"/>
                <a:cs typeface="Hei"/>
              </a:rPr>
              <a:t>利息</a:t>
            </a:r>
          </a:p>
        </p:txBody>
      </p:sp>
      <p:sp>
        <p:nvSpPr>
          <p:cNvPr id="29706" name="Text Box 21"/>
          <p:cNvSpPr txBox="1">
            <a:spLocks noChangeArrowheads="1"/>
          </p:cNvSpPr>
          <p:nvPr/>
        </p:nvSpPr>
        <p:spPr bwMode="auto">
          <a:xfrm>
            <a:off x="5684809" y="4059838"/>
            <a:ext cx="7620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应付</a:t>
            </a:r>
          </a:p>
        </p:txBody>
      </p:sp>
      <p:sp>
        <p:nvSpPr>
          <p:cNvPr id="29707" name="Text Box 22"/>
          <p:cNvSpPr txBox="1">
            <a:spLocks noChangeArrowheads="1"/>
          </p:cNvSpPr>
          <p:nvPr/>
        </p:nvSpPr>
        <p:spPr bwMode="auto">
          <a:xfrm>
            <a:off x="3309909" y="3377212"/>
            <a:ext cx="863600" cy="120032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algn="ctr" eaLnBrk="0" hangingPunct="0">
              <a:spcBef>
                <a:spcPct val="0"/>
              </a:spcBef>
              <a:buFontTx/>
              <a:buNone/>
            </a:pPr>
            <a:r>
              <a:rPr kumimoji="1" lang="zh-CN" altLang="en-US" sz="24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人工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kumimoji="1" lang="zh-CN" altLang="en-US" sz="24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及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kumimoji="1" lang="zh-CN" altLang="en-US" sz="24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服务</a:t>
            </a:r>
          </a:p>
        </p:txBody>
      </p:sp>
      <p:sp>
        <p:nvSpPr>
          <p:cNvPr id="29708" name="Text Box 23"/>
          <p:cNvSpPr txBox="1">
            <a:spLocks noChangeArrowheads="1"/>
          </p:cNvSpPr>
          <p:nvPr/>
        </p:nvSpPr>
        <p:spPr bwMode="auto">
          <a:xfrm>
            <a:off x="1004859" y="4660442"/>
            <a:ext cx="1284326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 wrap="none"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固定资产</a:t>
            </a:r>
          </a:p>
        </p:txBody>
      </p:sp>
      <p:sp>
        <p:nvSpPr>
          <p:cNvPr id="29709" name="Text Box 24"/>
          <p:cNvSpPr txBox="1">
            <a:spLocks noChangeArrowheads="1"/>
          </p:cNvSpPr>
          <p:nvPr/>
        </p:nvSpPr>
        <p:spPr bwMode="auto">
          <a:xfrm>
            <a:off x="2287559" y="4480525"/>
            <a:ext cx="1093788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材料</a:t>
            </a:r>
          </a:p>
        </p:txBody>
      </p:sp>
      <p:sp>
        <p:nvSpPr>
          <p:cNvPr id="29710" name="Text Box 25"/>
          <p:cNvSpPr txBox="1">
            <a:spLocks noChangeArrowheads="1"/>
          </p:cNvSpPr>
          <p:nvPr/>
        </p:nvSpPr>
        <p:spPr bwMode="auto">
          <a:xfrm>
            <a:off x="5786446" y="1780453"/>
            <a:ext cx="7620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 dirty="0">
                <a:solidFill>
                  <a:srgbClr val="000000"/>
                </a:solidFill>
                <a:latin typeface="Hei"/>
                <a:ea typeface="Hei"/>
                <a:cs typeface="Hei"/>
              </a:rPr>
              <a:t>应收</a:t>
            </a:r>
          </a:p>
        </p:txBody>
      </p:sp>
      <p:sp>
        <p:nvSpPr>
          <p:cNvPr id="29711" name="Text Box 26"/>
          <p:cNvSpPr txBox="1">
            <a:spLocks noChangeArrowheads="1"/>
          </p:cNvSpPr>
          <p:nvPr/>
        </p:nvSpPr>
        <p:spPr bwMode="auto">
          <a:xfrm>
            <a:off x="6837334" y="1366379"/>
            <a:ext cx="1296988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现金销售</a:t>
            </a:r>
          </a:p>
        </p:txBody>
      </p:sp>
      <p:sp>
        <p:nvSpPr>
          <p:cNvPr id="29712" name="Text Box 27"/>
          <p:cNvSpPr txBox="1">
            <a:spLocks noChangeArrowheads="1"/>
          </p:cNvSpPr>
          <p:nvPr/>
        </p:nvSpPr>
        <p:spPr bwMode="auto">
          <a:xfrm>
            <a:off x="5910234" y="1366379"/>
            <a:ext cx="11430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赊销</a:t>
            </a:r>
          </a:p>
        </p:txBody>
      </p:sp>
      <p:sp>
        <p:nvSpPr>
          <p:cNvPr id="29713" name="Text Box 28"/>
          <p:cNvSpPr txBox="1">
            <a:spLocks noChangeArrowheads="1"/>
          </p:cNvSpPr>
          <p:nvPr/>
        </p:nvSpPr>
        <p:spPr bwMode="auto">
          <a:xfrm>
            <a:off x="3308323" y="2201139"/>
            <a:ext cx="936625" cy="1200328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4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市场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4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销售</a:t>
            </a:r>
          </a:p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4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费用</a:t>
            </a:r>
          </a:p>
        </p:txBody>
      </p:sp>
      <p:sp>
        <p:nvSpPr>
          <p:cNvPr id="29714" name="Text Box 29"/>
          <p:cNvSpPr txBox="1">
            <a:spLocks noChangeArrowheads="1"/>
          </p:cNvSpPr>
          <p:nvPr/>
        </p:nvSpPr>
        <p:spPr bwMode="auto">
          <a:xfrm>
            <a:off x="933422" y="1719598"/>
            <a:ext cx="863600" cy="400110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</a:pPr>
            <a:r>
              <a:rPr kumimoji="1" lang="zh-CN" altLang="en-US" sz="2000" b="1" i="1">
                <a:solidFill>
                  <a:srgbClr val="000000"/>
                </a:solidFill>
                <a:latin typeface="Hei"/>
                <a:ea typeface="Hei"/>
                <a:cs typeface="Hei"/>
              </a:rPr>
              <a:t>折旧</a:t>
            </a:r>
          </a:p>
        </p:txBody>
      </p:sp>
      <p:sp>
        <p:nvSpPr>
          <p:cNvPr id="29715" name="Oval 30"/>
          <p:cNvSpPr>
            <a:spLocks noChangeArrowheads="1"/>
          </p:cNvSpPr>
          <p:nvPr/>
        </p:nvSpPr>
        <p:spPr bwMode="auto">
          <a:xfrm>
            <a:off x="6476972" y="4180223"/>
            <a:ext cx="457200" cy="254000"/>
          </a:xfrm>
          <a:prstGeom prst="ellipse">
            <a:avLst/>
          </a:prstGeom>
          <a:noFill/>
          <a:ln w="38100" cap="sq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latin typeface="Hei"/>
              <a:ea typeface="Hei"/>
              <a:cs typeface="Hei"/>
            </a:endParaRPr>
          </a:p>
        </p:txBody>
      </p:sp>
      <p:cxnSp>
        <p:nvCxnSpPr>
          <p:cNvPr id="29716" name="AutoShape 31"/>
          <p:cNvCxnSpPr>
            <a:cxnSpLocks noChangeShapeType="1"/>
            <a:stCxn id="675894" idx="1"/>
          </p:cNvCxnSpPr>
          <p:nvPr/>
        </p:nvCxnSpPr>
        <p:spPr bwMode="auto">
          <a:xfrm rot="10800000">
            <a:off x="7053234" y="3866547"/>
            <a:ext cx="1081088" cy="322792"/>
          </a:xfrm>
          <a:prstGeom prst="bentConnector3">
            <a:avLst>
              <a:gd name="adj1" fmla="val 49926"/>
            </a:avLst>
          </a:prstGeom>
          <a:noFill/>
          <a:ln w="38100" cap="sq">
            <a:solidFill>
              <a:srgbClr val="BF3B12"/>
            </a:solidFill>
            <a:miter lim="800000"/>
            <a:headEnd/>
            <a:tailEnd type="triangle" w="med" len="med"/>
          </a:ln>
        </p:spPr>
      </p:cxnSp>
      <p:cxnSp>
        <p:nvCxnSpPr>
          <p:cNvPr id="29717" name="AutoShape 32"/>
          <p:cNvCxnSpPr>
            <a:cxnSpLocks noChangeShapeType="1"/>
          </p:cNvCxnSpPr>
          <p:nvPr/>
        </p:nvCxnSpPr>
        <p:spPr bwMode="auto">
          <a:xfrm>
            <a:off x="6908772" y="3333556"/>
            <a:ext cx="1490662" cy="246063"/>
          </a:xfrm>
          <a:prstGeom prst="bentConnector2">
            <a:avLst/>
          </a:prstGeom>
          <a:noFill/>
          <a:ln w="38100" cap="sq">
            <a:solidFill>
              <a:srgbClr val="BF3B12"/>
            </a:solidFill>
            <a:miter lim="800000"/>
            <a:headEnd/>
            <a:tailEnd type="triangle" w="med" len="med"/>
          </a:ln>
        </p:spPr>
      </p:cxnSp>
      <p:cxnSp>
        <p:nvCxnSpPr>
          <p:cNvPr id="29718" name="AutoShape 33"/>
          <p:cNvCxnSpPr>
            <a:cxnSpLocks noChangeShapeType="1"/>
            <a:stCxn id="675896" idx="3"/>
            <a:endCxn id="675893" idx="2"/>
          </p:cNvCxnSpPr>
          <p:nvPr/>
        </p:nvCxnSpPr>
        <p:spPr bwMode="auto">
          <a:xfrm flipV="1">
            <a:off x="7015134" y="2566265"/>
            <a:ext cx="1385888" cy="564224"/>
          </a:xfrm>
          <a:prstGeom prst="bentConnector2">
            <a:avLst/>
          </a:prstGeom>
          <a:noFill/>
          <a:ln w="38100" cap="sq">
            <a:solidFill>
              <a:srgbClr val="BF3B12"/>
            </a:solidFill>
            <a:miter lim="800000"/>
            <a:headEnd/>
            <a:tailEnd type="triangle" w="med" len="med"/>
          </a:ln>
        </p:spPr>
      </p:cxnSp>
      <p:cxnSp>
        <p:nvCxnSpPr>
          <p:cNvPr id="29719" name="AutoShape 34"/>
          <p:cNvCxnSpPr>
            <a:cxnSpLocks noChangeShapeType="1"/>
            <a:stCxn id="675893" idx="1"/>
          </p:cNvCxnSpPr>
          <p:nvPr/>
        </p:nvCxnSpPr>
        <p:spPr bwMode="auto">
          <a:xfrm rot="10800000" flipV="1">
            <a:off x="7015134" y="1919795"/>
            <a:ext cx="1119188" cy="880626"/>
          </a:xfrm>
          <a:prstGeom prst="bentConnector3">
            <a:avLst>
              <a:gd name="adj1" fmla="val 50000"/>
            </a:avLst>
          </a:prstGeom>
          <a:noFill/>
          <a:ln w="38100" cap="sq">
            <a:solidFill>
              <a:schemeClr val="accent1">
                <a:lumMod val="75000"/>
              </a:schemeClr>
            </a:solidFill>
            <a:miter lim="800000"/>
            <a:headEnd/>
            <a:tailEnd type="triangle" w="med" len="med"/>
          </a:ln>
        </p:spPr>
      </p:cxnSp>
      <p:cxnSp>
        <p:nvCxnSpPr>
          <p:cNvPr id="29720" name="AutoShape 35"/>
          <p:cNvCxnSpPr>
            <a:cxnSpLocks noChangeShapeType="1"/>
            <a:stCxn id="675896" idx="2"/>
            <a:endCxn id="675891" idx="3"/>
          </p:cNvCxnSpPr>
          <p:nvPr/>
        </p:nvCxnSpPr>
        <p:spPr bwMode="auto">
          <a:xfrm rot="5400000">
            <a:off x="5864998" y="4120949"/>
            <a:ext cx="1025510" cy="665162"/>
          </a:xfrm>
          <a:prstGeom prst="bentConnector2">
            <a:avLst/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29721" name="AutoShape 36"/>
          <p:cNvCxnSpPr>
            <a:cxnSpLocks noChangeShapeType="1"/>
            <a:stCxn id="675891" idx="1"/>
            <a:endCxn id="675888" idx="2"/>
          </p:cNvCxnSpPr>
          <p:nvPr/>
        </p:nvCxnSpPr>
        <p:spPr bwMode="auto">
          <a:xfrm rot="10800000">
            <a:off x="2315342" y="4300609"/>
            <a:ext cx="1367630" cy="665677"/>
          </a:xfrm>
          <a:prstGeom prst="bentConnector2">
            <a:avLst/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29722" name="AutoShape 37"/>
          <p:cNvCxnSpPr>
            <a:cxnSpLocks noChangeShapeType="1"/>
            <a:endCxn id="675892" idx="2"/>
          </p:cNvCxnSpPr>
          <p:nvPr/>
        </p:nvCxnSpPr>
        <p:spPr bwMode="auto">
          <a:xfrm rot="10800000">
            <a:off x="1039784" y="4300608"/>
            <a:ext cx="2649538" cy="709083"/>
          </a:xfrm>
          <a:prstGeom prst="bentConnector2">
            <a:avLst/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29723" name="AutoShape 38"/>
          <p:cNvCxnSpPr>
            <a:cxnSpLocks noChangeShapeType="1"/>
            <a:stCxn id="675888" idx="0"/>
            <a:endCxn id="675890" idx="2"/>
          </p:cNvCxnSpPr>
          <p:nvPr/>
        </p:nvCxnSpPr>
        <p:spPr bwMode="auto">
          <a:xfrm flipV="1">
            <a:off x="2316134" y="3465848"/>
            <a:ext cx="0" cy="234156"/>
          </a:xfrm>
          <a:prstGeom prst="straightConnector1">
            <a:avLst/>
          </a:prstGeom>
          <a:noFill/>
          <a:ln w="38100" cap="sq">
            <a:solidFill>
              <a:srgbClr val="00FFFF"/>
            </a:solidFill>
            <a:round/>
            <a:headEnd/>
            <a:tailEnd type="triangle" w="med" len="med"/>
          </a:ln>
        </p:spPr>
      </p:cxnSp>
      <p:cxnSp>
        <p:nvCxnSpPr>
          <p:cNvPr id="29724" name="AutoShape 39"/>
          <p:cNvCxnSpPr>
            <a:cxnSpLocks noChangeShapeType="1"/>
            <a:stCxn id="675890" idx="0"/>
            <a:endCxn id="675889" idx="2"/>
          </p:cNvCxnSpPr>
          <p:nvPr/>
        </p:nvCxnSpPr>
        <p:spPr bwMode="auto">
          <a:xfrm flipH="1" flipV="1">
            <a:off x="2301848" y="2588754"/>
            <a:ext cx="14287" cy="271198"/>
          </a:xfrm>
          <a:prstGeom prst="straightConnector1">
            <a:avLst/>
          </a:prstGeom>
          <a:noFill/>
          <a:ln w="38100" cap="sq">
            <a:solidFill>
              <a:srgbClr val="00FFFF"/>
            </a:solidFill>
            <a:round/>
            <a:headEnd/>
            <a:tailEnd type="triangle" w="med" len="med"/>
          </a:ln>
        </p:spPr>
      </p:cxnSp>
      <p:cxnSp>
        <p:nvCxnSpPr>
          <p:cNvPr id="29725" name="AutoShape 40"/>
          <p:cNvCxnSpPr>
            <a:cxnSpLocks noChangeShapeType="1"/>
            <a:stCxn id="675892" idx="0"/>
          </p:cNvCxnSpPr>
          <p:nvPr/>
        </p:nvCxnSpPr>
        <p:spPr bwMode="auto">
          <a:xfrm rot="-5400000">
            <a:off x="1207266" y="1866971"/>
            <a:ext cx="285750" cy="620713"/>
          </a:xfrm>
          <a:prstGeom prst="bentConnector2">
            <a:avLst/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29726" name="AutoShape 41"/>
          <p:cNvCxnSpPr>
            <a:cxnSpLocks noChangeShapeType="1"/>
            <a:stCxn id="675891" idx="1"/>
            <a:endCxn id="675888" idx="3"/>
          </p:cNvCxnSpPr>
          <p:nvPr/>
        </p:nvCxnSpPr>
        <p:spPr bwMode="auto">
          <a:xfrm rot="10800000">
            <a:off x="2949548" y="4000307"/>
            <a:ext cx="733424" cy="965979"/>
          </a:xfrm>
          <a:prstGeom prst="bentConnector3">
            <a:avLst>
              <a:gd name="adj1" fmla="val 50000"/>
            </a:avLst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29727" name="AutoShape 42"/>
          <p:cNvCxnSpPr>
            <a:cxnSpLocks noChangeShapeType="1"/>
            <a:stCxn id="675891" idx="1"/>
            <a:endCxn id="675890" idx="3"/>
          </p:cNvCxnSpPr>
          <p:nvPr/>
        </p:nvCxnSpPr>
        <p:spPr bwMode="auto">
          <a:xfrm rot="10800000">
            <a:off x="2949548" y="3162901"/>
            <a:ext cx="733424" cy="1803385"/>
          </a:xfrm>
          <a:prstGeom prst="bentConnector3">
            <a:avLst>
              <a:gd name="adj1" fmla="val 50000"/>
            </a:avLst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29728" name="AutoShape 43"/>
          <p:cNvCxnSpPr>
            <a:cxnSpLocks noChangeShapeType="1"/>
            <a:stCxn id="675891" idx="1"/>
            <a:endCxn id="675889" idx="3"/>
          </p:cNvCxnSpPr>
          <p:nvPr/>
        </p:nvCxnSpPr>
        <p:spPr bwMode="auto">
          <a:xfrm rot="10800000">
            <a:off x="2949548" y="2274563"/>
            <a:ext cx="733425" cy="2691723"/>
          </a:xfrm>
          <a:prstGeom prst="bentConnector3">
            <a:avLst>
              <a:gd name="adj1" fmla="val 50000"/>
            </a:avLst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29729" name="AutoShape 44"/>
          <p:cNvCxnSpPr>
            <a:cxnSpLocks noChangeShapeType="1"/>
            <a:stCxn id="675889" idx="0"/>
            <a:endCxn id="675895" idx="1"/>
          </p:cNvCxnSpPr>
          <p:nvPr/>
        </p:nvCxnSpPr>
        <p:spPr bwMode="auto">
          <a:xfrm rot="5400000" flipH="1" flipV="1">
            <a:off x="2681535" y="998598"/>
            <a:ext cx="582083" cy="1341458"/>
          </a:xfrm>
          <a:prstGeom prst="bentConnector2">
            <a:avLst/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29730" name="AutoShape 45"/>
          <p:cNvCxnSpPr>
            <a:cxnSpLocks noChangeShapeType="1"/>
          </p:cNvCxnSpPr>
          <p:nvPr/>
        </p:nvCxnSpPr>
        <p:spPr bwMode="auto">
          <a:xfrm>
            <a:off x="5883248" y="1281712"/>
            <a:ext cx="1025525" cy="1038490"/>
          </a:xfrm>
          <a:prstGeom prst="bentConnector2">
            <a:avLst/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sp>
        <p:nvSpPr>
          <p:cNvPr id="29731" name="Oval 46"/>
          <p:cNvSpPr>
            <a:spLocks noChangeArrowheads="1"/>
          </p:cNvSpPr>
          <p:nvPr/>
        </p:nvSpPr>
        <p:spPr bwMode="auto">
          <a:xfrm>
            <a:off x="6476972" y="1660066"/>
            <a:ext cx="381000" cy="254000"/>
          </a:xfrm>
          <a:prstGeom prst="ellipse">
            <a:avLst/>
          </a:prstGeom>
          <a:noFill/>
          <a:ln w="38100" cap="sq">
            <a:solidFill>
              <a:srgbClr val="FF99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solidFill>
                <a:srgbClr val="000000"/>
              </a:solidFill>
              <a:latin typeface="Hei"/>
              <a:ea typeface="Hei"/>
              <a:cs typeface="Hei"/>
            </a:endParaRPr>
          </a:p>
        </p:txBody>
      </p:sp>
      <p:cxnSp>
        <p:nvCxnSpPr>
          <p:cNvPr id="29732" name="AutoShape 47"/>
          <p:cNvCxnSpPr>
            <a:cxnSpLocks noChangeShapeType="1"/>
            <a:stCxn id="675895" idx="3"/>
            <a:endCxn id="675896" idx="0"/>
          </p:cNvCxnSpPr>
          <p:nvPr/>
        </p:nvCxnSpPr>
        <p:spPr bwMode="auto">
          <a:xfrm>
            <a:off x="5857884" y="1378285"/>
            <a:ext cx="852450" cy="941917"/>
          </a:xfrm>
          <a:prstGeom prst="bentConnector2">
            <a:avLst/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sp>
        <p:nvSpPr>
          <p:cNvPr id="675888" name="Rectangle 48"/>
          <p:cNvSpPr>
            <a:spLocks noChangeArrowheads="1"/>
          </p:cNvSpPr>
          <p:nvPr/>
        </p:nvSpPr>
        <p:spPr bwMode="auto">
          <a:xfrm>
            <a:off x="1681135" y="3700004"/>
            <a:ext cx="1268413" cy="600604"/>
          </a:xfrm>
          <a:prstGeom prst="rect">
            <a:avLst/>
          </a:prstGeom>
          <a:solidFill>
            <a:srgbClr val="FFFF66"/>
          </a:solidFill>
          <a:ln w="12700" cap="sq">
            <a:solidFill>
              <a:srgbClr val="FFFF66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原材料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存货</a:t>
            </a:r>
          </a:p>
        </p:txBody>
      </p:sp>
      <p:sp>
        <p:nvSpPr>
          <p:cNvPr id="675889" name="Rectangle 49"/>
          <p:cNvSpPr>
            <a:spLocks noChangeArrowheads="1"/>
          </p:cNvSpPr>
          <p:nvPr/>
        </p:nvSpPr>
        <p:spPr bwMode="auto">
          <a:xfrm>
            <a:off x="1654147" y="1960369"/>
            <a:ext cx="1295400" cy="628385"/>
          </a:xfrm>
          <a:prstGeom prst="rect">
            <a:avLst/>
          </a:prstGeom>
          <a:solidFill>
            <a:srgbClr val="FFFF66"/>
          </a:solidFill>
          <a:ln w="12700" cap="sq" algn="ctr">
            <a:solidFill>
              <a:srgbClr val="FFFF66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成品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存货</a:t>
            </a:r>
          </a:p>
        </p:txBody>
      </p:sp>
      <p:sp>
        <p:nvSpPr>
          <p:cNvPr id="675890" name="Rectangle 50"/>
          <p:cNvSpPr>
            <a:spLocks noChangeArrowheads="1"/>
          </p:cNvSpPr>
          <p:nvPr/>
        </p:nvSpPr>
        <p:spPr bwMode="auto">
          <a:xfrm>
            <a:off x="1681135" y="2859952"/>
            <a:ext cx="1268413" cy="605896"/>
          </a:xfrm>
          <a:prstGeom prst="rect">
            <a:avLst/>
          </a:prstGeom>
          <a:solidFill>
            <a:srgbClr val="FFFF66"/>
          </a:solidFill>
          <a:ln w="12700" cap="sq" algn="ctr">
            <a:solidFill>
              <a:srgbClr val="FFFF66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在产品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存货</a:t>
            </a:r>
          </a:p>
        </p:txBody>
      </p:sp>
      <p:sp>
        <p:nvSpPr>
          <p:cNvPr id="675891" name="Rectangle 51"/>
          <p:cNvSpPr>
            <a:spLocks noChangeArrowheads="1"/>
          </p:cNvSpPr>
          <p:nvPr/>
        </p:nvSpPr>
        <p:spPr bwMode="auto">
          <a:xfrm>
            <a:off x="3682972" y="4698805"/>
            <a:ext cx="2362200" cy="534959"/>
          </a:xfrm>
          <a:prstGeom prst="rect">
            <a:avLst/>
          </a:prstGeom>
          <a:solidFill>
            <a:srgbClr val="FFE3DD"/>
          </a:solidFill>
          <a:ln w="12700" cap="sq" algn="ctr">
            <a:solidFill>
              <a:srgbClr val="FF99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供  应  商</a:t>
            </a:r>
          </a:p>
        </p:txBody>
      </p:sp>
      <p:sp>
        <p:nvSpPr>
          <p:cNvPr id="675892" name="Rectangle 52"/>
          <p:cNvSpPr>
            <a:spLocks noChangeArrowheads="1"/>
          </p:cNvSpPr>
          <p:nvPr/>
        </p:nvSpPr>
        <p:spPr bwMode="auto">
          <a:xfrm>
            <a:off x="571473" y="2320202"/>
            <a:ext cx="936625" cy="1980406"/>
          </a:xfrm>
          <a:prstGeom prst="rect">
            <a:avLst/>
          </a:prstGeom>
          <a:solidFill>
            <a:srgbClr val="FFFF66"/>
          </a:solidFill>
          <a:ln w="12700" cap="sq">
            <a:solidFill>
              <a:srgbClr val="FFFF66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工厂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生产线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办公室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固定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资产</a:t>
            </a:r>
          </a:p>
        </p:txBody>
      </p:sp>
      <p:sp>
        <p:nvSpPr>
          <p:cNvPr id="675893" name="Rectangle 53"/>
          <p:cNvSpPr>
            <a:spLocks noChangeArrowheads="1"/>
          </p:cNvSpPr>
          <p:nvPr/>
        </p:nvSpPr>
        <p:spPr bwMode="auto">
          <a:xfrm>
            <a:off x="8134322" y="1273325"/>
            <a:ext cx="533400" cy="1292940"/>
          </a:xfrm>
          <a:prstGeom prst="rect">
            <a:avLst/>
          </a:prstGeom>
          <a:solidFill>
            <a:srgbClr val="FFE3DD"/>
          </a:solidFill>
          <a:ln w="12700" cap="sq" algn="ctr">
            <a:solidFill>
              <a:srgbClr val="FF99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债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权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人</a:t>
            </a:r>
          </a:p>
        </p:txBody>
      </p:sp>
      <p:sp>
        <p:nvSpPr>
          <p:cNvPr id="675894" name="Rectangle 54"/>
          <p:cNvSpPr>
            <a:spLocks noChangeArrowheads="1"/>
          </p:cNvSpPr>
          <p:nvPr/>
        </p:nvSpPr>
        <p:spPr bwMode="auto">
          <a:xfrm>
            <a:off x="8134322" y="3649589"/>
            <a:ext cx="533400" cy="1079500"/>
          </a:xfrm>
          <a:prstGeom prst="rect">
            <a:avLst/>
          </a:prstGeom>
          <a:solidFill>
            <a:srgbClr val="FFE3DD"/>
          </a:solidFill>
          <a:ln w="12700" cap="sq" algn="ctr">
            <a:solidFill>
              <a:srgbClr val="FF99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defRPr/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股</a:t>
            </a:r>
          </a:p>
          <a:p>
            <a:pPr algn="ctr" eaLnBrk="0" hangingPunct="0">
              <a:spcBef>
                <a:spcPct val="0"/>
              </a:spcBef>
              <a:defRPr/>
            </a:pPr>
            <a:r>
              <a:rPr kumimoji="1" lang="zh-CN" altLang="en-US" sz="2800" b="1" dirty="0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东</a:t>
            </a:r>
          </a:p>
        </p:txBody>
      </p:sp>
      <p:sp>
        <p:nvSpPr>
          <p:cNvPr id="675895" name="Rectangle 55"/>
          <p:cNvSpPr>
            <a:spLocks noChangeArrowheads="1"/>
          </p:cNvSpPr>
          <p:nvPr/>
        </p:nvSpPr>
        <p:spPr bwMode="auto">
          <a:xfrm>
            <a:off x="3643306" y="1156035"/>
            <a:ext cx="2214579" cy="444500"/>
          </a:xfrm>
          <a:prstGeom prst="rect">
            <a:avLst/>
          </a:prstGeom>
          <a:solidFill>
            <a:srgbClr val="FFE3DD"/>
          </a:solidFill>
          <a:ln w="12700" cap="sq" algn="ctr">
            <a:solidFill>
              <a:srgbClr val="FF9900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市场</a:t>
            </a:r>
            <a:r>
              <a:rPr kumimoji="1" lang="en-US" altLang="zh-CN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/</a:t>
            </a:r>
            <a:r>
              <a:rPr kumimoji="1" lang="zh-CN" alt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客户</a:t>
            </a:r>
          </a:p>
        </p:txBody>
      </p:sp>
      <p:sp>
        <p:nvSpPr>
          <p:cNvPr id="675896" name="Rectangle 56"/>
          <p:cNvSpPr>
            <a:spLocks noChangeArrowheads="1"/>
          </p:cNvSpPr>
          <p:nvPr/>
        </p:nvSpPr>
        <p:spPr bwMode="auto">
          <a:xfrm>
            <a:off x="6405534" y="2320202"/>
            <a:ext cx="609600" cy="1620573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  <a:ln w="12700" cap="sq">
            <a:solidFill>
              <a:srgbClr val="66FFFF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现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800" b="1">
                <a:solidFill>
                  <a:srgbClr val="00000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Hei"/>
                <a:ea typeface="Hei"/>
                <a:cs typeface="Hei"/>
              </a:rPr>
              <a:t>金</a:t>
            </a:r>
          </a:p>
        </p:txBody>
      </p:sp>
      <p:cxnSp>
        <p:nvCxnSpPr>
          <p:cNvPr id="29743" name="AutoShape 58"/>
          <p:cNvCxnSpPr>
            <a:cxnSpLocks noChangeShapeType="1"/>
            <a:stCxn id="675897" idx="0"/>
            <a:endCxn id="675895" idx="2"/>
          </p:cNvCxnSpPr>
          <p:nvPr/>
        </p:nvCxnSpPr>
        <p:spPr bwMode="auto">
          <a:xfrm rot="5400000" flipH="1" flipV="1">
            <a:off x="4482152" y="1868979"/>
            <a:ext cx="536887" cy="1"/>
          </a:xfrm>
          <a:prstGeom prst="bentConnector3">
            <a:avLst>
              <a:gd name="adj1" fmla="val 50000"/>
            </a:avLst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cxnSp>
        <p:nvCxnSpPr>
          <p:cNvPr id="48" name="AutoShape 35"/>
          <p:cNvCxnSpPr>
            <a:cxnSpLocks noChangeShapeType="1"/>
            <a:stCxn id="675896" idx="1"/>
            <a:endCxn id="675897" idx="2"/>
          </p:cNvCxnSpPr>
          <p:nvPr/>
        </p:nvCxnSpPr>
        <p:spPr bwMode="auto">
          <a:xfrm rot="10800000">
            <a:off x="4750596" y="2985631"/>
            <a:ext cx="1654939" cy="144859"/>
          </a:xfrm>
          <a:prstGeom prst="bentConnector2">
            <a:avLst/>
          </a:prstGeom>
          <a:noFill/>
          <a:ln w="38100" cap="sq">
            <a:solidFill>
              <a:srgbClr val="00FFFF"/>
            </a:solidFill>
            <a:miter lim="800000"/>
            <a:headEnd/>
            <a:tailEnd type="triangle" w="med" len="med"/>
          </a:ln>
        </p:spPr>
      </p:cxnSp>
      <p:sp>
        <p:nvSpPr>
          <p:cNvPr id="675897" name="Rectangle 57"/>
          <p:cNvSpPr>
            <a:spLocks noChangeArrowheads="1"/>
          </p:cNvSpPr>
          <p:nvPr/>
        </p:nvSpPr>
        <p:spPr bwMode="auto">
          <a:xfrm>
            <a:off x="4214810" y="2137422"/>
            <a:ext cx="1071570" cy="848208"/>
          </a:xfrm>
          <a:prstGeom prst="rect">
            <a:avLst/>
          </a:prstGeom>
          <a:solidFill>
            <a:srgbClr val="FFFF66"/>
          </a:solidFill>
          <a:ln w="12700" cap="sq" algn="ctr">
            <a:solidFill>
              <a:srgbClr val="FFFF66"/>
            </a:solidFill>
            <a:miter lim="800000"/>
            <a:headEnd type="none" w="sm" len="sm"/>
            <a:tailEnd type="none" w="sm" len="sm"/>
          </a:ln>
          <a:effectLst>
            <a:outerShdw dist="35921" dir="2700000" algn="ctr" rotWithShape="0">
              <a:schemeClr val="tx1"/>
            </a:outerShdw>
          </a:effectLst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研究</a:t>
            </a:r>
          </a:p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r>
              <a:rPr kumimoji="1"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ei"/>
                <a:ea typeface="Hei"/>
                <a:cs typeface="Hei"/>
              </a:rPr>
              <a:t>开发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492248007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675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29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" dur="500"/>
                                        <p:tgtEl>
                                          <p:spTgt spid="297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0" dur="500"/>
                                        <p:tgtEl>
                                          <p:spTgt spid="675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500"/>
                                        <p:tgtEl>
                                          <p:spTgt spid="675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500"/>
                            </p:stCondLst>
                            <p:childTnLst>
                              <p:par>
                                <p:cTn id="27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9" dur="500"/>
                                        <p:tgtEl>
                                          <p:spTgt spid="29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97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8" dur="500"/>
                                        <p:tgtEl>
                                          <p:spTgt spid="29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29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000"/>
                            </p:stCondLst>
                            <p:childTnLst>
                              <p:par>
                                <p:cTn id="4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297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1" dur="500"/>
                                        <p:tgtEl>
                                          <p:spTgt spid="675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6" dur="500"/>
                                        <p:tgtEl>
                                          <p:spTgt spid="29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0" dur="500"/>
                                        <p:tgtEl>
                                          <p:spTgt spid="29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1000"/>
                            </p:stCondLst>
                            <p:childTnLst>
                              <p:par>
                                <p:cTn id="6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675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9" dur="500"/>
                                        <p:tgtEl>
                                          <p:spTgt spid="29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00"/>
                            </p:stCondLst>
                            <p:childTnLst>
                              <p:par>
                                <p:cTn id="7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3" dur="500"/>
                                        <p:tgtEl>
                                          <p:spTgt spid="29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000"/>
                            </p:stCondLst>
                            <p:childTnLst>
                              <p:par>
                                <p:cTn id="7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7" dur="500"/>
                                        <p:tgtEl>
                                          <p:spTgt spid="675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2" dur="500"/>
                                        <p:tgtEl>
                                          <p:spTgt spid="29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500"/>
                            </p:stCondLst>
                            <p:childTnLst>
                              <p:par>
                                <p:cTn id="8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6" dur="500"/>
                                        <p:tgtEl>
                                          <p:spTgt spid="675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1" dur="500"/>
                                        <p:tgtEl>
                                          <p:spTgt spid="297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500"/>
                            </p:stCondLst>
                            <p:childTnLst>
                              <p:par>
                                <p:cTn id="9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95" dur="500"/>
                                        <p:tgtEl>
                                          <p:spTgt spid="675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0" dur="500"/>
                                        <p:tgtEl>
                                          <p:spTgt spid="297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500"/>
                            </p:stCondLst>
                            <p:childTnLst>
                              <p:par>
                                <p:cTn id="102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4" dur="500"/>
                                        <p:tgtEl>
                                          <p:spTgt spid="297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1000"/>
                            </p:stCondLst>
                            <p:childTnLst>
                              <p:par>
                                <p:cTn id="10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8" dur="500"/>
                                        <p:tgtEl>
                                          <p:spTgt spid="297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1500"/>
                            </p:stCondLst>
                            <p:childTnLst>
                              <p:par>
                                <p:cTn id="11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2" dur="500"/>
                                        <p:tgtEl>
                                          <p:spTgt spid="297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1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6" dur="500"/>
                                        <p:tgtEl>
                                          <p:spTgt spid="29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1" dur="500"/>
                                        <p:tgtEl>
                                          <p:spTgt spid="297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500"/>
                            </p:stCondLst>
                            <p:childTnLst>
                              <p:par>
                                <p:cTn id="123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5" dur="500"/>
                                        <p:tgtEl>
                                          <p:spTgt spid="29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0" dur="500"/>
                                        <p:tgtEl>
                                          <p:spTgt spid="297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4" dur="500"/>
                                        <p:tgtEl>
                                          <p:spTgt spid="6758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3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500"/>
                            </p:stCondLst>
                            <p:childTnLst>
                              <p:par>
                                <p:cTn id="14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3" dur="500"/>
                                        <p:tgtEl>
                                          <p:spTgt spid="675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000"/>
                            </p:stCondLst>
                            <p:childTnLst>
                              <p:par>
                                <p:cTn id="14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7" dur="500"/>
                                        <p:tgtEl>
                                          <p:spTgt spid="29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8" fill="hold">
                      <p:stCondLst>
                        <p:cond delay="indefinite"/>
                      </p:stCondLst>
                      <p:childTnLst>
                        <p:par>
                          <p:cTn id="149" fill="hold">
                            <p:stCondLst>
                              <p:cond delay="0"/>
                            </p:stCondLst>
                            <p:childTnLst>
                              <p:par>
                                <p:cTn id="15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2" dur="500"/>
                                        <p:tgtEl>
                                          <p:spTgt spid="297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500"/>
                            </p:stCondLst>
                            <p:childTnLst>
                              <p:par>
                                <p:cTn id="15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6" dur="5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7" fill="hold">
                            <p:stCondLst>
                              <p:cond delay="1500"/>
                            </p:stCondLst>
                            <p:childTnLst>
                              <p:par>
                                <p:cTn id="158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0" dur="500"/>
                                        <p:tgtEl>
                                          <p:spTgt spid="29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1" fill="hold">
                      <p:stCondLst>
                        <p:cond delay="indefinite"/>
                      </p:stCondLst>
                      <p:childTnLst>
                        <p:par>
                          <p:cTn id="162" fill="hold">
                            <p:stCondLst>
                              <p:cond delay="0"/>
                            </p:stCondLst>
                            <p:childTnLst>
                              <p:par>
                                <p:cTn id="163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5" dur="500"/>
                                        <p:tgtEl>
                                          <p:spTgt spid="297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500"/>
                            </p:stCondLst>
                            <p:childTnLst>
                              <p:par>
                                <p:cTn id="167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69" dur="500"/>
                                        <p:tgtEl>
                                          <p:spTgt spid="297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000"/>
                            </p:stCondLst>
                            <p:childTnLst>
                              <p:par>
                                <p:cTn id="171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3" dur="5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8" dur="500"/>
                                        <p:tgtEl>
                                          <p:spTgt spid="29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9" fill="hold">
                            <p:stCondLst>
                              <p:cond delay="500"/>
                            </p:stCondLst>
                            <p:childTnLst>
                              <p:par>
                                <p:cTn id="180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2" dur="500"/>
                                        <p:tgtEl>
                                          <p:spTgt spid="297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3" fill="hold">
                      <p:stCondLst>
                        <p:cond delay="indefinite"/>
                      </p:stCondLst>
                      <p:childTnLst>
                        <p:par>
                          <p:cTn id="184" fill="hold">
                            <p:stCondLst>
                              <p:cond delay="0"/>
                            </p:stCondLst>
                            <p:childTnLst>
                              <p:par>
                                <p:cTn id="18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7" dur="500"/>
                                        <p:tgtEl>
                                          <p:spTgt spid="29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500"/>
                            </p:stCondLst>
                            <p:childTnLst>
                              <p:par>
                                <p:cTn id="18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91" dur="500"/>
                                        <p:tgtEl>
                                          <p:spTgt spid="297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2" grpId="0"/>
      <p:bldP spid="29703" grpId="0"/>
      <p:bldP spid="29704" grpId="0"/>
      <p:bldP spid="29705" grpId="0"/>
      <p:bldP spid="29706" grpId="0"/>
      <p:bldP spid="29707" grpId="0"/>
      <p:bldP spid="29708" grpId="0"/>
      <p:bldP spid="29709" grpId="0"/>
      <p:bldP spid="29710" grpId="0"/>
      <p:bldP spid="29711" grpId="0"/>
      <p:bldP spid="29712" grpId="0"/>
      <p:bldP spid="29713" grpId="0"/>
      <p:bldP spid="29714" grpId="0"/>
      <p:bldP spid="29715" grpId="0" animBg="1"/>
      <p:bldP spid="29731" grpId="0" animBg="1"/>
      <p:bldP spid="675888" grpId="0" animBg="1"/>
      <p:bldP spid="675889" grpId="0" animBg="1"/>
      <p:bldP spid="675890" grpId="0" animBg="1"/>
      <p:bldP spid="675891" grpId="0" animBg="1"/>
      <p:bldP spid="675892" grpId="0" animBg="1"/>
      <p:bldP spid="675893" grpId="0" animBg="1"/>
      <p:bldP spid="675894" grpId="0" animBg="1"/>
      <p:bldP spid="675895" grpId="0" animBg="1"/>
      <p:bldP spid="675896" grpId="0" animBg="1"/>
      <p:bldP spid="675897" grpId="0" animBg="1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关键知识：看懂财务报表</a:t>
            </a:r>
            <a:endParaRPr lang="zh-CN" altLang="en-US" dirty="0"/>
          </a:p>
        </p:txBody>
      </p:sp>
      <p:graphicFrame>
        <p:nvGraphicFramePr>
          <p:cNvPr id="4" name="图示 3"/>
          <p:cNvGraphicFramePr/>
          <p:nvPr/>
        </p:nvGraphicFramePr>
        <p:xfrm>
          <a:off x="785786" y="1071550"/>
          <a:ext cx="7929618" cy="410104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379451312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81BDE5DA-2A15-42B9-A89D-DFFB2AB1633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graphicEl>
                                              <a:dgm id="{81BDE5DA-2A15-42B9-A89D-DFFB2AB1633B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A438265C-4290-451F-A908-146F57720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4">
                                            <p:graphicEl>
                                              <a:dgm id="{A438265C-4290-451F-A908-146F57720CC1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576BFED-A876-4886-B33C-791722E5132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4">
                                            <p:graphicEl>
                                              <a:dgm id="{7576BFED-A876-4886-B33C-791722E5132E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1D6CAD3F-2D12-48B6-8338-0DAAEA476D7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4">
                                            <p:graphicEl>
                                              <a:dgm id="{1D6CAD3F-2D12-48B6-8338-0DAAEA476D7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0A1C1551-8FCE-4553-B7D8-756314023B2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4">
                                            <p:graphicEl>
                                              <a:dgm id="{0A1C1551-8FCE-4553-B7D8-756314023B2A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graphicEl>
                                              <a:dgm id="{7B406531-DF32-4071-8A5D-6EFDC815659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4">
                                            <p:graphicEl>
                                              <a:dgm id="{7B406531-DF32-4071-8A5D-6EFDC8156599}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Sub>
          <a:bldDgm bld="one"/>
        </p:bldSub>
      </p:bldGraphic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关键知识：产品成本分析</a:t>
            </a:r>
            <a:endParaRPr lang="zh-CN" altLang="en-US" dirty="0"/>
          </a:p>
        </p:txBody>
      </p:sp>
      <p:sp>
        <p:nvSpPr>
          <p:cNvPr id="14" name="流程图: 过程 13"/>
          <p:cNvSpPr/>
          <p:nvPr/>
        </p:nvSpPr>
        <p:spPr>
          <a:xfrm>
            <a:off x="500034" y="952487"/>
            <a:ext cx="1214446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直接材</a:t>
            </a:r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料费用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5" name="流程图: 过程 14"/>
          <p:cNvSpPr/>
          <p:nvPr/>
        </p:nvSpPr>
        <p:spPr>
          <a:xfrm>
            <a:off x="1785918" y="952487"/>
            <a:ext cx="1214446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直接人</a:t>
            </a:r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工费用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6" name="流程图: 过程 15"/>
          <p:cNvSpPr/>
          <p:nvPr/>
        </p:nvSpPr>
        <p:spPr>
          <a:xfrm>
            <a:off x="3071802" y="952487"/>
            <a:ext cx="1500198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变动制造间接费用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7" name="流程图: 过程 16"/>
          <p:cNvSpPr/>
          <p:nvPr/>
        </p:nvSpPr>
        <p:spPr>
          <a:xfrm>
            <a:off x="4643438" y="952487"/>
            <a:ext cx="1428760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固定制造间接费用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8" name="流程图: 过程 17"/>
          <p:cNvSpPr/>
          <p:nvPr/>
        </p:nvSpPr>
        <p:spPr>
          <a:xfrm>
            <a:off x="6215074" y="952487"/>
            <a:ext cx="857256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销售</a:t>
            </a:r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费用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19" name="流程图: 过程 18"/>
          <p:cNvSpPr/>
          <p:nvPr/>
        </p:nvSpPr>
        <p:spPr>
          <a:xfrm>
            <a:off x="7143768" y="952487"/>
            <a:ext cx="857256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管理费用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0" name="流程图: 过程 19"/>
          <p:cNvSpPr/>
          <p:nvPr/>
        </p:nvSpPr>
        <p:spPr>
          <a:xfrm>
            <a:off x="8072462" y="952487"/>
            <a:ext cx="857256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财务费用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流程图: 过程 20"/>
          <p:cNvSpPr/>
          <p:nvPr/>
        </p:nvSpPr>
        <p:spPr>
          <a:xfrm>
            <a:off x="823152" y="2321715"/>
            <a:ext cx="1857388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直接成本</a:t>
            </a:r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材料成本</a:t>
            </a:r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1826400" y="3631412"/>
            <a:ext cx="2522560" cy="83344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产品成本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生产成本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4" name="椭圆 23"/>
          <p:cNvSpPr/>
          <p:nvPr/>
        </p:nvSpPr>
        <p:spPr>
          <a:xfrm>
            <a:off x="6273946" y="3631412"/>
            <a:ext cx="2602857" cy="833443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产品成本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经营成本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5" name="流程图: 可选过程 24"/>
          <p:cNvSpPr/>
          <p:nvPr/>
        </p:nvSpPr>
        <p:spPr>
          <a:xfrm>
            <a:off x="4214810" y="4881577"/>
            <a:ext cx="2357454" cy="654848"/>
          </a:xfrm>
          <a:prstGeom prst="flowChartAlternateProcess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生产经营费用</a:t>
            </a:r>
            <a:endParaRPr lang="en-US" altLang="zh-CN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总成本</a:t>
            </a:r>
            <a:r>
              <a:rPr lang="en-US" altLang="zh-CN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  <a:endParaRPr lang="zh-CN" altLang="en-US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33" name="肘形连接符 32"/>
          <p:cNvCxnSpPr>
            <a:stCxn id="14" idx="2"/>
            <a:endCxn id="21" idx="0"/>
          </p:cNvCxnSpPr>
          <p:nvPr/>
        </p:nvCxnSpPr>
        <p:spPr>
          <a:xfrm rot="16200000" flipH="1">
            <a:off x="1191425" y="1761294"/>
            <a:ext cx="476253" cy="644589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4" name="肘形连接符 33"/>
          <p:cNvCxnSpPr>
            <a:stCxn id="15" idx="2"/>
            <a:endCxn id="21" idx="0"/>
          </p:cNvCxnSpPr>
          <p:nvPr/>
        </p:nvCxnSpPr>
        <p:spPr>
          <a:xfrm rot="5400000">
            <a:off x="1834368" y="1762942"/>
            <a:ext cx="476253" cy="641295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sp>
        <p:nvSpPr>
          <p:cNvPr id="37" name="流程图: 过程 36"/>
          <p:cNvSpPr/>
          <p:nvPr/>
        </p:nvSpPr>
        <p:spPr>
          <a:xfrm>
            <a:off x="3680672" y="2321716"/>
            <a:ext cx="1857388" cy="892975"/>
          </a:xfrm>
          <a:prstGeom prst="flowChartProcess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间接成本</a:t>
            </a:r>
            <a:endParaRPr lang="en-US" altLang="zh-CN" sz="2400" b="1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  <a:p>
            <a:pPr algn="ctr"/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(</a:t>
            </a:r>
            <a:r>
              <a:rPr lang="zh-CN" altLang="en-US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制造成本</a:t>
            </a:r>
            <a:r>
              <a:rPr lang="en-US" altLang="zh-CN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)</a:t>
            </a:r>
            <a:endParaRPr lang="zh-CN" altLang="en-US" sz="24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cxnSp>
        <p:nvCxnSpPr>
          <p:cNvPr id="38" name="肘形连接符 37"/>
          <p:cNvCxnSpPr>
            <a:stCxn id="16" idx="2"/>
            <a:endCxn id="37" idx="0"/>
          </p:cNvCxnSpPr>
          <p:nvPr/>
        </p:nvCxnSpPr>
        <p:spPr>
          <a:xfrm rot="16200000" flipH="1">
            <a:off x="3977507" y="1689856"/>
            <a:ext cx="476254" cy="787465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39" name="肘形连接符 38"/>
          <p:cNvCxnSpPr>
            <a:stCxn id="17" idx="2"/>
            <a:endCxn id="37" idx="0"/>
          </p:cNvCxnSpPr>
          <p:nvPr/>
        </p:nvCxnSpPr>
        <p:spPr>
          <a:xfrm rot="5400000">
            <a:off x="4745466" y="1709362"/>
            <a:ext cx="476254" cy="748452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2" name="肘形连接符 41"/>
          <p:cNvCxnSpPr>
            <a:stCxn id="21" idx="2"/>
            <a:endCxn id="23" idx="0"/>
          </p:cNvCxnSpPr>
          <p:nvPr/>
        </p:nvCxnSpPr>
        <p:spPr>
          <a:xfrm rot="16200000" flipH="1">
            <a:off x="2211402" y="2755134"/>
            <a:ext cx="416722" cy="1335834"/>
          </a:xfrm>
          <a:prstGeom prst="bentConnector3">
            <a:avLst>
              <a:gd name="adj1" fmla="val 50000"/>
            </a:avLst>
          </a:prstGeom>
          <a:ln>
            <a:solidFill>
              <a:srgbClr val="143DA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3" name="肘形连接符 42"/>
          <p:cNvCxnSpPr>
            <a:stCxn id="37" idx="2"/>
            <a:endCxn id="23" idx="0"/>
          </p:cNvCxnSpPr>
          <p:nvPr/>
        </p:nvCxnSpPr>
        <p:spPr>
          <a:xfrm rot="5400000">
            <a:off x="3640163" y="2662208"/>
            <a:ext cx="416721" cy="1521686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48" name="肘形连接符 47"/>
          <p:cNvCxnSpPr>
            <a:stCxn id="18" idx="2"/>
            <a:endCxn id="24" idx="0"/>
          </p:cNvCxnSpPr>
          <p:nvPr/>
        </p:nvCxnSpPr>
        <p:spPr>
          <a:xfrm rot="16200000" flipH="1">
            <a:off x="6216563" y="2272600"/>
            <a:ext cx="1785950" cy="931673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1" name="肘形连接符 50"/>
          <p:cNvCxnSpPr>
            <a:stCxn id="19" idx="2"/>
            <a:endCxn id="24" idx="0"/>
          </p:cNvCxnSpPr>
          <p:nvPr/>
        </p:nvCxnSpPr>
        <p:spPr>
          <a:xfrm rot="16200000" flipH="1">
            <a:off x="6680910" y="2736947"/>
            <a:ext cx="1785950" cy="2979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52" name="肘形连接符 51"/>
          <p:cNvCxnSpPr>
            <a:stCxn id="20" idx="2"/>
            <a:endCxn id="24" idx="0"/>
          </p:cNvCxnSpPr>
          <p:nvPr/>
        </p:nvCxnSpPr>
        <p:spPr>
          <a:xfrm rot="5400000">
            <a:off x="7145258" y="2275580"/>
            <a:ext cx="1785950" cy="925715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1" name="肘形连接符 60"/>
          <p:cNvCxnSpPr>
            <a:stCxn id="23" idx="4"/>
            <a:endCxn id="25" idx="0"/>
          </p:cNvCxnSpPr>
          <p:nvPr/>
        </p:nvCxnSpPr>
        <p:spPr>
          <a:xfrm rot="16200000" flipH="1">
            <a:off x="4032247" y="3520287"/>
            <a:ext cx="416722" cy="2305857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62" name="肘形连接符 61"/>
          <p:cNvCxnSpPr>
            <a:stCxn id="24" idx="4"/>
            <a:endCxn id="25" idx="0"/>
          </p:cNvCxnSpPr>
          <p:nvPr/>
        </p:nvCxnSpPr>
        <p:spPr>
          <a:xfrm rot="5400000">
            <a:off x="6276095" y="3582297"/>
            <a:ext cx="416722" cy="2181838"/>
          </a:xfrm>
          <a:prstGeom prst="bentConnector3">
            <a:avLst>
              <a:gd name="adj1" fmla="val 50000"/>
            </a:avLst>
          </a:prstGeom>
          <a:ln>
            <a:solidFill>
              <a:schemeClr val="tx2"/>
            </a:solidFill>
            <a:tailEnd type="arrow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1131410466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8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9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9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5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3" grpId="0" animBg="1"/>
      <p:bldP spid="24" grpId="0" animBg="1"/>
      <p:bldP spid="25" grpId="0" animBg="1"/>
      <p:bldP spid="37" grpId="0" animBg="1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企业管理的核心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15426" y="1057300"/>
            <a:ext cx="7500990" cy="363143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zh-CN" altLang="en-US" sz="4000" dirty="0" smtClean="0"/>
              <a:t>企业管理者只需做二件事：</a:t>
            </a:r>
            <a:endParaRPr lang="en-US" altLang="zh-CN" sz="4000" dirty="0" smtClean="0"/>
          </a:p>
          <a:p>
            <a:pPr>
              <a:buNone/>
            </a:pPr>
            <a:r>
              <a:rPr lang="zh-CN" altLang="en-US" sz="4000" dirty="0" smtClean="0"/>
              <a:t>第一是销售，第二是控制成本。</a:t>
            </a:r>
            <a:endParaRPr lang="en-US" altLang="zh-CN" sz="4000" dirty="0" smtClean="0"/>
          </a:p>
          <a:p>
            <a:pPr>
              <a:buNone/>
            </a:pPr>
            <a:endParaRPr lang="en-US" altLang="zh-CN" sz="2400" dirty="0" smtClean="0"/>
          </a:p>
          <a:p>
            <a:pPr algn="r">
              <a:buNone/>
            </a:pPr>
            <a:r>
              <a:rPr lang="zh-CN" altLang="en-US" sz="4400" dirty="0" smtClean="0"/>
              <a:t>       </a:t>
            </a:r>
            <a:r>
              <a:rPr lang="zh-CN" altLang="en-US" sz="3600" dirty="0" smtClean="0"/>
              <a:t>－管理大师彼得</a:t>
            </a:r>
            <a:r>
              <a:rPr lang="en-US" altLang="zh-CN" sz="3600" dirty="0" smtClean="0"/>
              <a:t>·</a:t>
            </a:r>
            <a:r>
              <a:rPr lang="zh-CN" altLang="en-US" sz="3600" dirty="0" smtClean="0"/>
              <a:t>德鲁克</a:t>
            </a:r>
            <a:endParaRPr lang="zh-CN" altLang="en-US" sz="4400" dirty="0"/>
          </a:p>
        </p:txBody>
      </p:sp>
      <p:sp>
        <p:nvSpPr>
          <p:cNvPr id="4" name="矩形标注 3"/>
          <p:cNvSpPr/>
          <p:nvPr/>
        </p:nvSpPr>
        <p:spPr>
          <a:xfrm>
            <a:off x="1115616" y="4441676"/>
            <a:ext cx="6768752" cy="936104"/>
          </a:xfrm>
          <a:prstGeom prst="wedgeRectCallout">
            <a:avLst>
              <a:gd name="adj1" fmla="val -4330"/>
              <a:gd name="adj2" fmla="val -112864"/>
            </a:avLst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zh-CN" altLang="en-US" sz="2800" dirty="0" smtClean="0"/>
              <a:t>合理运用管理名言或现实企业经营案例，</a:t>
            </a:r>
            <a:endParaRPr kumimoji="1" lang="en-US" altLang="zh-CN" sz="2800" dirty="0" smtClean="0"/>
          </a:p>
          <a:p>
            <a:pPr algn="ctr"/>
            <a:r>
              <a:rPr kumimoji="1" lang="zh-CN" altLang="en-US" sz="2800" dirty="0" smtClean="0"/>
              <a:t>加深对相关企业管理知识的理解与应用</a:t>
            </a:r>
            <a:endParaRPr kumimoji="1" lang="zh-CN" altLang="en-US" sz="2800"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4568056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灯片编号占位符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107951" y="5257271"/>
            <a:ext cx="620713" cy="239448"/>
          </a:xfrm>
          <a:prstGeom prst="rect">
            <a:avLst/>
          </a:prstGeom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536CC7-C947-4497-BCDA-4900FDE37D23}" type="slidenum">
              <a:rPr lang="en-US" altLang="zh-CN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57</a:t>
            </a:fld>
            <a:endParaRPr lang="en-US" altLang="zh-CN" smtClean="0"/>
          </a:p>
        </p:txBody>
      </p:sp>
      <p:sp>
        <p:nvSpPr>
          <p:cNvPr id="1024002" name="Rectangle 2"/>
          <p:cNvSpPr>
            <a:spLocks noGrp="1" noChangeArrowheads="1"/>
          </p:cNvSpPr>
          <p:nvPr>
            <p:ph type="title"/>
          </p:nvPr>
        </p:nvSpPr>
        <p:spPr>
          <a:xfrm>
            <a:off x="522304" y="119044"/>
            <a:ext cx="8154152" cy="54107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zh-CN" altLang="en-US" dirty="0" smtClean="0"/>
              <a:t>关键知识：全面预算管理</a:t>
            </a:r>
          </a:p>
        </p:txBody>
      </p:sp>
      <p:sp>
        <p:nvSpPr>
          <p:cNvPr id="1024004" name="Rectangle 4"/>
          <p:cNvSpPr>
            <a:spLocks noChangeArrowheads="1"/>
          </p:cNvSpPr>
          <p:nvPr/>
        </p:nvSpPr>
        <p:spPr bwMode="auto">
          <a:xfrm>
            <a:off x="1908175" y="2016126"/>
            <a:ext cx="1092200" cy="4802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销售预算</a:t>
            </a:r>
          </a:p>
        </p:txBody>
      </p:sp>
      <p:sp>
        <p:nvSpPr>
          <p:cNvPr id="1024005" name="Rectangle 5"/>
          <p:cNvSpPr>
            <a:spLocks noChangeArrowheads="1"/>
          </p:cNvSpPr>
          <p:nvPr/>
        </p:nvSpPr>
        <p:spPr bwMode="auto">
          <a:xfrm>
            <a:off x="3203575" y="1418167"/>
            <a:ext cx="1295400" cy="4802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生产预算</a:t>
            </a:r>
          </a:p>
        </p:txBody>
      </p:sp>
      <p:sp>
        <p:nvSpPr>
          <p:cNvPr id="1024006" name="Rectangle 6"/>
          <p:cNvSpPr>
            <a:spLocks noChangeArrowheads="1"/>
          </p:cNvSpPr>
          <p:nvPr/>
        </p:nvSpPr>
        <p:spPr bwMode="auto">
          <a:xfrm>
            <a:off x="5148264" y="877094"/>
            <a:ext cx="1638315" cy="480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直接材料预算</a:t>
            </a:r>
          </a:p>
        </p:txBody>
      </p:sp>
      <p:sp>
        <p:nvSpPr>
          <p:cNvPr id="1024007" name="Rectangle 7"/>
          <p:cNvSpPr>
            <a:spLocks noChangeArrowheads="1"/>
          </p:cNvSpPr>
          <p:nvPr/>
        </p:nvSpPr>
        <p:spPr bwMode="auto">
          <a:xfrm>
            <a:off x="5148264" y="1416844"/>
            <a:ext cx="1638315" cy="480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直接人工预算</a:t>
            </a:r>
          </a:p>
        </p:txBody>
      </p:sp>
      <p:sp>
        <p:nvSpPr>
          <p:cNvPr id="1024008" name="Rectangle 8"/>
          <p:cNvSpPr>
            <a:spLocks noChangeArrowheads="1"/>
          </p:cNvSpPr>
          <p:nvPr/>
        </p:nvSpPr>
        <p:spPr bwMode="auto">
          <a:xfrm>
            <a:off x="5148264" y="1956594"/>
            <a:ext cx="1638315" cy="480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制造费用预算</a:t>
            </a:r>
          </a:p>
        </p:txBody>
      </p:sp>
      <p:sp>
        <p:nvSpPr>
          <p:cNvPr id="1024009" name="Rectangle 9"/>
          <p:cNvSpPr>
            <a:spLocks noChangeArrowheads="1"/>
          </p:cNvSpPr>
          <p:nvPr/>
        </p:nvSpPr>
        <p:spPr bwMode="auto">
          <a:xfrm>
            <a:off x="7308851" y="1416844"/>
            <a:ext cx="1584325" cy="480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产品成本预算</a:t>
            </a:r>
          </a:p>
        </p:txBody>
      </p:sp>
      <p:sp>
        <p:nvSpPr>
          <p:cNvPr id="1024010" name="Rectangle 10"/>
          <p:cNvSpPr>
            <a:spLocks noChangeArrowheads="1"/>
          </p:cNvSpPr>
          <p:nvPr/>
        </p:nvSpPr>
        <p:spPr bwMode="auto">
          <a:xfrm>
            <a:off x="7308851" y="2136511"/>
            <a:ext cx="1584325" cy="480218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期末存货预算</a:t>
            </a:r>
          </a:p>
        </p:txBody>
      </p:sp>
      <p:sp>
        <p:nvSpPr>
          <p:cNvPr id="1024011" name="Rectangle 11"/>
          <p:cNvSpPr>
            <a:spLocks noChangeArrowheads="1"/>
          </p:cNvSpPr>
          <p:nvPr/>
        </p:nvSpPr>
        <p:spPr bwMode="auto">
          <a:xfrm>
            <a:off x="7453313" y="5138209"/>
            <a:ext cx="1295400" cy="480219"/>
          </a:xfrm>
          <a:prstGeom prst="rect">
            <a:avLst/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现金预算</a:t>
            </a:r>
          </a:p>
        </p:txBody>
      </p:sp>
      <p:sp>
        <p:nvSpPr>
          <p:cNvPr id="1024012" name="Rectangle 12"/>
          <p:cNvSpPr>
            <a:spLocks noChangeArrowheads="1"/>
          </p:cNvSpPr>
          <p:nvPr/>
        </p:nvSpPr>
        <p:spPr bwMode="auto">
          <a:xfrm>
            <a:off x="5000629" y="5138209"/>
            <a:ext cx="1516060" cy="480219"/>
          </a:xfrm>
          <a:prstGeom prst="rect">
            <a:avLst/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预计利润表</a:t>
            </a:r>
          </a:p>
        </p:txBody>
      </p:sp>
      <p:sp>
        <p:nvSpPr>
          <p:cNvPr id="1024013" name="Rectangle 13"/>
          <p:cNvSpPr>
            <a:spLocks noChangeArrowheads="1"/>
          </p:cNvSpPr>
          <p:nvPr/>
        </p:nvSpPr>
        <p:spPr bwMode="auto">
          <a:xfrm>
            <a:off x="2289156" y="5138209"/>
            <a:ext cx="1997092" cy="480219"/>
          </a:xfrm>
          <a:prstGeom prst="rect">
            <a:avLst/>
          </a:prstGeom>
          <a:solidFill>
            <a:srgbClr val="00FF00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预计资产负债表</a:t>
            </a:r>
          </a:p>
        </p:txBody>
      </p:sp>
      <p:sp>
        <p:nvSpPr>
          <p:cNvPr id="1024014" name="Rectangle 14"/>
          <p:cNvSpPr>
            <a:spLocks noChangeArrowheads="1"/>
          </p:cNvSpPr>
          <p:nvPr/>
        </p:nvSpPr>
        <p:spPr bwMode="auto">
          <a:xfrm>
            <a:off x="3132138" y="2616730"/>
            <a:ext cx="1655762" cy="4802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销售费用预算</a:t>
            </a:r>
          </a:p>
        </p:txBody>
      </p:sp>
      <p:sp>
        <p:nvSpPr>
          <p:cNvPr id="1024015" name="Rectangle 15"/>
          <p:cNvSpPr>
            <a:spLocks noChangeArrowheads="1"/>
          </p:cNvSpPr>
          <p:nvPr/>
        </p:nvSpPr>
        <p:spPr bwMode="auto">
          <a:xfrm>
            <a:off x="3132138" y="3217334"/>
            <a:ext cx="1655762" cy="48021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管理费用预算</a:t>
            </a:r>
          </a:p>
        </p:txBody>
      </p:sp>
      <p:cxnSp>
        <p:nvCxnSpPr>
          <p:cNvPr id="1024017" name="AutoShape 17"/>
          <p:cNvCxnSpPr>
            <a:cxnSpLocks noChangeShapeType="1"/>
            <a:stCxn id="1024004" idx="0"/>
            <a:endCxn id="1024005" idx="1"/>
          </p:cNvCxnSpPr>
          <p:nvPr/>
        </p:nvCxnSpPr>
        <p:spPr bwMode="auto">
          <a:xfrm rot="5400000" flipH="1" flipV="1">
            <a:off x="2650331" y="1462882"/>
            <a:ext cx="357188" cy="749300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18" name="AutoShape 18"/>
          <p:cNvCxnSpPr>
            <a:cxnSpLocks noChangeShapeType="1"/>
            <a:stCxn id="1024005" idx="3"/>
            <a:endCxn id="1024006" idx="1"/>
          </p:cNvCxnSpPr>
          <p:nvPr/>
        </p:nvCxnSpPr>
        <p:spPr bwMode="auto">
          <a:xfrm flipV="1">
            <a:off x="4498975" y="1117204"/>
            <a:ext cx="649288" cy="541073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19" name="AutoShape 19"/>
          <p:cNvCxnSpPr>
            <a:cxnSpLocks noChangeShapeType="1"/>
            <a:stCxn id="1024005" idx="3"/>
            <a:endCxn id="1024007" idx="1"/>
          </p:cNvCxnSpPr>
          <p:nvPr/>
        </p:nvCxnSpPr>
        <p:spPr bwMode="auto">
          <a:xfrm flipV="1">
            <a:off x="4498975" y="1656954"/>
            <a:ext cx="649288" cy="1323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20" name="AutoShape 20"/>
          <p:cNvCxnSpPr>
            <a:cxnSpLocks noChangeShapeType="1"/>
            <a:stCxn id="1024005" idx="3"/>
            <a:endCxn id="1024008" idx="1"/>
          </p:cNvCxnSpPr>
          <p:nvPr/>
        </p:nvCxnSpPr>
        <p:spPr bwMode="auto">
          <a:xfrm>
            <a:off x="4498975" y="1658277"/>
            <a:ext cx="649288" cy="538427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21" name="AutoShape 21"/>
          <p:cNvCxnSpPr>
            <a:cxnSpLocks noChangeShapeType="1"/>
            <a:stCxn id="1024006" idx="3"/>
            <a:endCxn id="1024009" idx="1"/>
          </p:cNvCxnSpPr>
          <p:nvPr/>
        </p:nvCxnSpPr>
        <p:spPr bwMode="auto">
          <a:xfrm>
            <a:off x="6786578" y="1117203"/>
            <a:ext cx="522272" cy="539750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22" name="AutoShape 22"/>
          <p:cNvCxnSpPr>
            <a:cxnSpLocks noChangeShapeType="1"/>
            <a:stCxn id="1024007" idx="3"/>
            <a:endCxn id="1024009" idx="1"/>
          </p:cNvCxnSpPr>
          <p:nvPr/>
        </p:nvCxnSpPr>
        <p:spPr bwMode="auto">
          <a:xfrm>
            <a:off x="6786578" y="1656954"/>
            <a:ext cx="522272" cy="1323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23" name="AutoShape 23"/>
          <p:cNvCxnSpPr>
            <a:cxnSpLocks noChangeShapeType="1"/>
            <a:stCxn id="1024008" idx="3"/>
            <a:endCxn id="1024009" idx="1"/>
          </p:cNvCxnSpPr>
          <p:nvPr/>
        </p:nvCxnSpPr>
        <p:spPr bwMode="auto">
          <a:xfrm flipV="1">
            <a:off x="6786578" y="1656953"/>
            <a:ext cx="522272" cy="539750"/>
          </a:xfrm>
          <a:prstGeom prst="bentConnector3">
            <a:avLst>
              <a:gd name="adj1" fmla="val 50000"/>
            </a:avLst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24" name="AutoShape 24"/>
          <p:cNvCxnSpPr>
            <a:cxnSpLocks noChangeShapeType="1"/>
            <a:stCxn id="1024009" idx="2"/>
            <a:endCxn id="1024010" idx="0"/>
          </p:cNvCxnSpPr>
          <p:nvPr/>
        </p:nvCxnSpPr>
        <p:spPr bwMode="auto">
          <a:xfrm rot="5400000">
            <a:off x="7981289" y="2016787"/>
            <a:ext cx="239448" cy="0"/>
          </a:xfrm>
          <a:prstGeom prst="straightConnector1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25" name="AutoShape 25"/>
          <p:cNvCxnSpPr>
            <a:cxnSpLocks noChangeShapeType="1"/>
            <a:stCxn id="1024010" idx="2"/>
            <a:endCxn id="1024011" idx="0"/>
          </p:cNvCxnSpPr>
          <p:nvPr/>
        </p:nvCxnSpPr>
        <p:spPr bwMode="auto">
          <a:xfrm rot="5400000">
            <a:off x="6840274" y="3877469"/>
            <a:ext cx="2521479" cy="0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4026" name="AutoShape 26"/>
          <p:cNvCxnSpPr>
            <a:cxnSpLocks noChangeShapeType="1"/>
            <a:stCxn id="1024004" idx="2"/>
            <a:endCxn id="1024014" idx="1"/>
          </p:cNvCxnSpPr>
          <p:nvPr/>
        </p:nvCxnSpPr>
        <p:spPr bwMode="auto">
          <a:xfrm rot="16200000" flipH="1">
            <a:off x="2612629" y="2337991"/>
            <a:ext cx="361156" cy="677863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27" name="AutoShape 27"/>
          <p:cNvCxnSpPr>
            <a:cxnSpLocks noChangeShapeType="1"/>
            <a:stCxn id="1024004" idx="2"/>
            <a:endCxn id="1024015" idx="1"/>
          </p:cNvCxnSpPr>
          <p:nvPr/>
        </p:nvCxnSpPr>
        <p:spPr bwMode="auto">
          <a:xfrm rot="16200000" flipH="1">
            <a:off x="2312988" y="2637632"/>
            <a:ext cx="960438" cy="677863"/>
          </a:xfrm>
          <a:prstGeom prst="bentConnector2">
            <a:avLst/>
          </a:prstGeom>
          <a:ln>
            <a:headEnd/>
            <a:tailEnd type="triangle" w="med" len="med"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cxnSp>
      <p:cxnSp>
        <p:nvCxnSpPr>
          <p:cNvPr id="1024028" name="AutoShape 28"/>
          <p:cNvCxnSpPr>
            <a:cxnSpLocks noChangeShapeType="1"/>
            <a:stCxn id="1024015" idx="3"/>
            <a:endCxn id="1024011" idx="0"/>
          </p:cNvCxnSpPr>
          <p:nvPr/>
        </p:nvCxnSpPr>
        <p:spPr bwMode="auto">
          <a:xfrm>
            <a:off x="4787901" y="3458105"/>
            <a:ext cx="3313113" cy="1680104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024029" name="AutoShape 29"/>
          <p:cNvCxnSpPr>
            <a:cxnSpLocks noChangeShapeType="1"/>
            <a:stCxn id="1024011" idx="1"/>
            <a:endCxn id="1024012" idx="3"/>
          </p:cNvCxnSpPr>
          <p:nvPr/>
        </p:nvCxnSpPr>
        <p:spPr bwMode="auto">
          <a:xfrm rot="10800000">
            <a:off x="6516689" y="5378319"/>
            <a:ext cx="936624" cy="132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4030" name="AutoShape 30"/>
          <p:cNvCxnSpPr>
            <a:cxnSpLocks noChangeShapeType="1"/>
            <a:stCxn id="1024012" idx="1"/>
            <a:endCxn id="1024013" idx="3"/>
          </p:cNvCxnSpPr>
          <p:nvPr/>
        </p:nvCxnSpPr>
        <p:spPr bwMode="auto">
          <a:xfrm rot="10800000">
            <a:off x="4286250" y="5378319"/>
            <a:ext cx="714381" cy="1323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4031" name="AutoShape 31"/>
          <p:cNvCxnSpPr>
            <a:cxnSpLocks noChangeShapeType="1"/>
            <a:stCxn id="1024014" idx="3"/>
            <a:endCxn id="1024011" idx="0"/>
          </p:cNvCxnSpPr>
          <p:nvPr/>
        </p:nvCxnSpPr>
        <p:spPr bwMode="auto">
          <a:xfrm>
            <a:off x="4787901" y="2857500"/>
            <a:ext cx="3313113" cy="2280708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sp>
        <p:nvSpPr>
          <p:cNvPr id="1024032" name="Rectangle 32"/>
          <p:cNvSpPr>
            <a:spLocks noChangeArrowheads="1"/>
          </p:cNvSpPr>
          <p:nvPr/>
        </p:nvSpPr>
        <p:spPr bwMode="auto">
          <a:xfrm>
            <a:off x="1908175" y="3877469"/>
            <a:ext cx="1152525" cy="480218"/>
          </a:xfrm>
          <a:prstGeom prst="rect">
            <a:avLst/>
          </a:prstGeom>
          <a:solidFill>
            <a:srgbClr val="FFFF99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资本预算</a:t>
            </a:r>
          </a:p>
        </p:txBody>
      </p:sp>
      <p:sp>
        <p:nvSpPr>
          <p:cNvPr id="1024033" name="Rectangle 33"/>
          <p:cNvSpPr>
            <a:spLocks noChangeArrowheads="1"/>
          </p:cNvSpPr>
          <p:nvPr/>
        </p:nvSpPr>
        <p:spPr bwMode="auto">
          <a:xfrm>
            <a:off x="1908175" y="4418542"/>
            <a:ext cx="1152525" cy="480219"/>
          </a:xfrm>
          <a:prstGeom prst="rect">
            <a:avLst/>
          </a:prstGeom>
          <a:solidFill>
            <a:srgbClr val="00CCFF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筹资预算</a:t>
            </a:r>
          </a:p>
        </p:txBody>
      </p:sp>
      <p:sp>
        <p:nvSpPr>
          <p:cNvPr id="1024034" name="Rectangle 34"/>
          <p:cNvSpPr>
            <a:spLocks noChangeArrowheads="1"/>
          </p:cNvSpPr>
          <p:nvPr/>
        </p:nvSpPr>
        <p:spPr bwMode="auto">
          <a:xfrm>
            <a:off x="214313" y="1477699"/>
            <a:ext cx="1143000" cy="48021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战略目标</a:t>
            </a:r>
          </a:p>
        </p:txBody>
      </p:sp>
      <p:sp>
        <p:nvSpPr>
          <p:cNvPr id="1024035" name="Rectangle 35"/>
          <p:cNvSpPr>
            <a:spLocks noChangeArrowheads="1"/>
          </p:cNvSpPr>
          <p:nvPr/>
        </p:nvSpPr>
        <p:spPr bwMode="auto">
          <a:xfrm>
            <a:off x="214313" y="2377282"/>
            <a:ext cx="1143000" cy="480218"/>
          </a:xfrm>
          <a:prstGeom prst="rect">
            <a:avLst/>
          </a:prstGeom>
          <a:solidFill>
            <a:schemeClr val="accent1"/>
          </a:solidFill>
          <a:ln w="9525" algn="ctr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2000" dirty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黑体" pitchFamily="2" charset="-122"/>
              </a:rPr>
              <a:t>经营计划</a:t>
            </a:r>
          </a:p>
        </p:txBody>
      </p:sp>
      <p:cxnSp>
        <p:nvCxnSpPr>
          <p:cNvPr id="1024036" name="AutoShape 36"/>
          <p:cNvCxnSpPr>
            <a:cxnSpLocks noChangeShapeType="1"/>
            <a:stCxn id="1024034" idx="3"/>
            <a:endCxn id="1024004" idx="1"/>
          </p:cNvCxnSpPr>
          <p:nvPr/>
        </p:nvCxnSpPr>
        <p:spPr bwMode="auto">
          <a:xfrm>
            <a:off x="1357313" y="1718469"/>
            <a:ext cx="550862" cy="538427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024037" name="AutoShape 37"/>
          <p:cNvCxnSpPr>
            <a:cxnSpLocks noChangeShapeType="1"/>
            <a:stCxn id="1024034" idx="2"/>
            <a:endCxn id="1024035" idx="0"/>
          </p:cNvCxnSpPr>
          <p:nvPr/>
        </p:nvCxnSpPr>
        <p:spPr bwMode="auto">
          <a:xfrm rot="5400000">
            <a:off x="575337" y="2168129"/>
            <a:ext cx="419364" cy="1588"/>
          </a:xfrm>
          <a:prstGeom prst="straightConnector1">
            <a:avLst/>
          </a:prstGeom>
          <a:noFill/>
          <a:ln w="57150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4038" name="AutoShape 38"/>
          <p:cNvCxnSpPr>
            <a:cxnSpLocks noChangeShapeType="1"/>
            <a:stCxn id="1024035" idx="3"/>
            <a:endCxn id="1024004" idx="1"/>
          </p:cNvCxnSpPr>
          <p:nvPr/>
        </p:nvCxnSpPr>
        <p:spPr bwMode="auto">
          <a:xfrm flipV="1">
            <a:off x="1357313" y="2256896"/>
            <a:ext cx="550862" cy="361157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024039" name="AutoShape 39"/>
          <p:cNvCxnSpPr>
            <a:cxnSpLocks noChangeShapeType="1"/>
            <a:stCxn id="1024035" idx="3"/>
            <a:endCxn id="1024032" idx="1"/>
          </p:cNvCxnSpPr>
          <p:nvPr/>
        </p:nvCxnSpPr>
        <p:spPr bwMode="auto">
          <a:xfrm>
            <a:off x="1357313" y="2618053"/>
            <a:ext cx="550862" cy="1500188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024040" name="AutoShape 40"/>
          <p:cNvCxnSpPr>
            <a:cxnSpLocks noChangeShapeType="1"/>
            <a:stCxn id="1024035" idx="3"/>
            <a:endCxn id="1024033" idx="1"/>
          </p:cNvCxnSpPr>
          <p:nvPr/>
        </p:nvCxnSpPr>
        <p:spPr bwMode="auto">
          <a:xfrm>
            <a:off x="1357313" y="2618053"/>
            <a:ext cx="550862" cy="2041260"/>
          </a:xfrm>
          <a:prstGeom prst="bentConnector3">
            <a:avLst>
              <a:gd name="adj1" fmla="val 50000"/>
            </a:avLst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024041" name="AutoShape 41"/>
          <p:cNvCxnSpPr>
            <a:cxnSpLocks noChangeShapeType="1"/>
            <a:stCxn id="1024032" idx="3"/>
            <a:endCxn id="1024011" idx="0"/>
          </p:cNvCxnSpPr>
          <p:nvPr/>
        </p:nvCxnSpPr>
        <p:spPr bwMode="auto">
          <a:xfrm>
            <a:off x="3060701" y="4118240"/>
            <a:ext cx="5040313" cy="1019968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  <p:cxnSp>
        <p:nvCxnSpPr>
          <p:cNvPr id="1024042" name="AutoShape 42"/>
          <p:cNvCxnSpPr>
            <a:cxnSpLocks noChangeShapeType="1"/>
            <a:stCxn id="1024033" idx="3"/>
            <a:endCxn id="1024011" idx="0"/>
          </p:cNvCxnSpPr>
          <p:nvPr/>
        </p:nvCxnSpPr>
        <p:spPr bwMode="auto">
          <a:xfrm>
            <a:off x="3060701" y="4659313"/>
            <a:ext cx="5040313" cy="478896"/>
          </a:xfrm>
          <a:prstGeom prst="bentConnector2">
            <a:avLst/>
          </a:prstGeom>
          <a:noFill/>
          <a:ln w="57150">
            <a:solidFill>
              <a:schemeClr val="tx1"/>
            </a:solidFill>
            <a:miter lim="800000"/>
            <a:headEnd/>
            <a:tailEnd type="triangle" w="med" len="med"/>
          </a:ln>
        </p:spPr>
      </p:cxnSp>
    </p:spTree>
    <p:custDataLst>
      <p:tags r:id="rId1"/>
    </p:custDataLst>
    <p:extLst>
      <p:ext uri="{BB962C8B-B14F-4D97-AF65-F5344CB8AC3E}">
        <p14:creationId xmlns:p14="http://schemas.microsoft.com/office/powerpoint/2010/main" val="1325485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0240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0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0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40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240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0" dur="500"/>
                                        <p:tgtEl>
                                          <p:spTgt spid="10240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0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240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240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240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40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240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0240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40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1" dur="500"/>
                                        <p:tgtEl>
                                          <p:spTgt spid="10240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240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240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240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40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4" dur="500"/>
                                        <p:tgtEl>
                                          <p:spTgt spid="10240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0240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0240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240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240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7" dur="500"/>
                                        <p:tgtEl>
                                          <p:spTgt spid="10240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0240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0240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024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024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0240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0240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0240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024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024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3" dur="500"/>
                                        <p:tgtEl>
                                          <p:spTgt spid="10240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024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1024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1024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024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24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024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0240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0240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0240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0240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024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1024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2" dur="500"/>
                                        <p:tgtEl>
                                          <p:spTgt spid="10240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7" dur="500" fill="hold"/>
                                        <p:tgtEl>
                                          <p:spTgt spid="10240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240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24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024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5" dur="500"/>
                                        <p:tgtEl>
                                          <p:spTgt spid="10240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10240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10240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500" fill="hold"/>
                                        <p:tgtEl>
                                          <p:spTgt spid="1024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24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500" fill="hold"/>
                                        <p:tgtEl>
                                          <p:spTgt spid="1024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500" fill="hold"/>
                                        <p:tgtEl>
                                          <p:spTgt spid="1024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500" fill="hold"/>
                                        <p:tgtEl>
                                          <p:spTgt spid="1024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500" fill="hold"/>
                                        <p:tgtEl>
                                          <p:spTgt spid="1024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2" fill="hold">
                      <p:stCondLst>
                        <p:cond delay="indefinite"/>
                      </p:stCondLst>
                      <p:childTnLst>
                        <p:par>
                          <p:cTn id="153" fill="hold">
                            <p:stCondLst>
                              <p:cond delay="0"/>
                            </p:stCondLst>
                            <p:childTnLst>
                              <p:par>
                                <p:cTn id="154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6" dur="500"/>
                                        <p:tgtEl>
                                          <p:spTgt spid="1024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1" dur="500" fill="hold"/>
                                        <p:tgtEl>
                                          <p:spTgt spid="10240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2" dur="500" fill="hold"/>
                                        <p:tgtEl>
                                          <p:spTgt spid="10240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fill="hold"/>
                                        <p:tgtEl>
                                          <p:spTgt spid="1024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fill="hold"/>
                                        <p:tgtEl>
                                          <p:spTgt spid="1024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9" dur="500" fill="hold"/>
                                        <p:tgtEl>
                                          <p:spTgt spid="1024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500" fill="hold"/>
                                        <p:tgtEl>
                                          <p:spTgt spid="1024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500" fill="hold"/>
                                        <p:tgtEl>
                                          <p:spTgt spid="1024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500" fill="hold"/>
                                        <p:tgtEl>
                                          <p:spTgt spid="1024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7" dur="500"/>
                                        <p:tgtEl>
                                          <p:spTgt spid="10240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2" dur="500" fill="hold"/>
                                        <p:tgtEl>
                                          <p:spTgt spid="1024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3" dur="500" fill="hold"/>
                                        <p:tgtEl>
                                          <p:spTgt spid="1024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500" fill="hold"/>
                                        <p:tgtEl>
                                          <p:spTgt spid="1024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500" fill="hold"/>
                                        <p:tgtEl>
                                          <p:spTgt spid="1024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6" fill="hold">
                      <p:stCondLst>
                        <p:cond delay="indefinite"/>
                      </p:stCondLst>
                      <p:childTnLst>
                        <p:par>
                          <p:cTn id="187" fill="hold">
                            <p:stCondLst>
                              <p:cond delay="0"/>
                            </p:stCondLst>
                            <p:childTnLst>
                              <p:par>
                                <p:cTn id="188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0" dur="500" fill="hold"/>
                                        <p:tgtEl>
                                          <p:spTgt spid="10240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500" fill="hold"/>
                                        <p:tgtEl>
                                          <p:spTgt spid="10240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500" fill="hold"/>
                                        <p:tgtEl>
                                          <p:spTgt spid="10240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500" fill="hold"/>
                                        <p:tgtEl>
                                          <p:spTgt spid="10240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8" dur="500"/>
                                        <p:tgtEl>
                                          <p:spTgt spid="1024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3" dur="500" fill="hold"/>
                                        <p:tgtEl>
                                          <p:spTgt spid="10240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500" fill="hold"/>
                                        <p:tgtEl>
                                          <p:spTgt spid="10240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5" dur="500" fill="hold"/>
                                        <p:tgtEl>
                                          <p:spTgt spid="10240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500" fill="hold"/>
                                        <p:tgtEl>
                                          <p:spTgt spid="10240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7" fill="hold">
                      <p:stCondLst>
                        <p:cond delay="indefinite"/>
                      </p:stCondLst>
                      <p:childTnLst>
                        <p:par>
                          <p:cTn id="208" fill="hold">
                            <p:stCondLst>
                              <p:cond delay="0"/>
                            </p:stCondLst>
                            <p:childTnLst>
                              <p:par>
                                <p:cTn id="209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1" dur="500" fill="hold"/>
                                        <p:tgtEl>
                                          <p:spTgt spid="10240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2" dur="500" fill="hold"/>
                                        <p:tgtEl>
                                          <p:spTgt spid="10240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3" dur="500" fill="hold"/>
                                        <p:tgtEl>
                                          <p:spTgt spid="10240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4" dur="500" fill="hold"/>
                                        <p:tgtEl>
                                          <p:spTgt spid="10240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5" fill="hold">
                      <p:stCondLst>
                        <p:cond delay="indefinite"/>
                      </p:stCondLst>
                      <p:childTnLst>
                        <p:par>
                          <p:cTn id="216" fill="hold">
                            <p:stCondLst>
                              <p:cond delay="0"/>
                            </p:stCondLst>
                            <p:childTnLst>
                              <p:par>
                                <p:cTn id="21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19" dur="500"/>
                                        <p:tgtEl>
                                          <p:spTgt spid="1024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0" fill="hold">
                      <p:stCondLst>
                        <p:cond delay="indefinite"/>
                      </p:stCondLst>
                      <p:childTnLst>
                        <p:par>
                          <p:cTn id="221" fill="hold">
                            <p:stCondLst>
                              <p:cond delay="0"/>
                            </p:stCondLst>
                            <p:childTnLst>
                              <p:par>
                                <p:cTn id="222" presetID="1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4" dur="500" fill="hold"/>
                                        <p:tgtEl>
                                          <p:spTgt spid="10240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5" dur="500" fill="hold"/>
                                        <p:tgtEl>
                                          <p:spTgt spid="10240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6" dur="500" fill="hold"/>
                                        <p:tgtEl>
                                          <p:spTgt spid="10240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7" dur="500" fill="hold"/>
                                        <p:tgtEl>
                                          <p:spTgt spid="10240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8" fill="hold">
                      <p:stCondLst>
                        <p:cond delay="indefinite"/>
                      </p:stCondLst>
                      <p:childTnLst>
                        <p:par>
                          <p:cTn id="229" fill="hold">
                            <p:stCondLst>
                              <p:cond delay="0"/>
                            </p:stCondLst>
                            <p:childTnLst>
                              <p:par>
                                <p:cTn id="2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2" dur="500"/>
                                        <p:tgtEl>
                                          <p:spTgt spid="10240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3" fill="hold">
                      <p:stCondLst>
                        <p:cond delay="indefinite"/>
                      </p:stCondLst>
                      <p:childTnLst>
                        <p:par>
                          <p:cTn id="234" fill="hold">
                            <p:stCondLst>
                              <p:cond delay="0"/>
                            </p:stCondLst>
                            <p:childTnLst>
                              <p:par>
                                <p:cTn id="235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7" dur="500" fill="hold"/>
                                        <p:tgtEl>
                                          <p:spTgt spid="1024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8" dur="500" fill="hold"/>
                                        <p:tgtEl>
                                          <p:spTgt spid="1024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9" dur="500" fill="hold"/>
                                        <p:tgtEl>
                                          <p:spTgt spid="1024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0" dur="500" fill="hold"/>
                                        <p:tgtEl>
                                          <p:spTgt spid="1024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1" fill="hold">
                      <p:stCondLst>
                        <p:cond delay="indefinite"/>
                      </p:stCondLst>
                      <p:childTnLst>
                        <p:par>
                          <p:cTn id="242" fill="hold">
                            <p:stCondLst>
                              <p:cond delay="0"/>
                            </p:stCondLst>
                            <p:childTnLst>
                              <p:par>
                                <p:cTn id="24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5" dur="500"/>
                                        <p:tgtEl>
                                          <p:spTgt spid="10240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6" fill="hold">
                      <p:stCondLst>
                        <p:cond delay="indefinite"/>
                      </p:stCondLst>
                      <p:childTnLst>
                        <p:par>
                          <p:cTn id="247" fill="hold">
                            <p:stCondLst>
                              <p:cond delay="0"/>
                            </p:stCondLst>
                            <p:childTnLst>
                              <p:par>
                                <p:cTn id="248" presetID="1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0" dur="500" fill="hold"/>
                                        <p:tgtEl>
                                          <p:spTgt spid="1024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1" dur="500" fill="hold"/>
                                        <p:tgtEl>
                                          <p:spTgt spid="1024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2" dur="500" fill="hold"/>
                                        <p:tgtEl>
                                          <p:spTgt spid="1024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3" dur="500" fill="hold"/>
                                        <p:tgtEl>
                                          <p:spTgt spid="1024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4" fill="hold">
                      <p:stCondLst>
                        <p:cond delay="indefinite"/>
                      </p:stCondLst>
                      <p:childTnLst>
                        <p:par>
                          <p:cTn id="255" fill="hold">
                            <p:stCondLst>
                              <p:cond delay="0"/>
                            </p:stCondLst>
                            <p:childTnLst>
                              <p:par>
                                <p:cTn id="2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58" dur="500"/>
                                        <p:tgtEl>
                                          <p:spTgt spid="1024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004" grpId="0" animBg="1"/>
      <p:bldP spid="1024005" grpId="0" animBg="1"/>
      <p:bldP spid="1024006" grpId="0" animBg="1"/>
      <p:bldP spid="1024007" grpId="0" animBg="1"/>
      <p:bldP spid="1024008" grpId="0" animBg="1"/>
      <p:bldP spid="1024009" grpId="0" animBg="1"/>
      <p:bldP spid="1024010" grpId="0" animBg="1"/>
      <p:bldP spid="1024011" grpId="0" animBg="1"/>
      <p:bldP spid="1024012" grpId="0" animBg="1"/>
      <p:bldP spid="1024013" grpId="0" animBg="1"/>
      <p:bldP spid="1024014" grpId="0" animBg="1"/>
      <p:bldP spid="1024015" grpId="0" animBg="1"/>
      <p:bldP spid="1024032" grpId="0" animBg="1"/>
      <p:bldP spid="1024033" grpId="0" animBg="1"/>
      <p:bldP spid="1024034" grpId="0" animBg="1"/>
      <p:bldP spid="102403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8997" name="Rectangle 61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关键知识：盈亏平衡分析</a:t>
            </a:r>
          </a:p>
        </p:txBody>
      </p:sp>
      <p:graphicFrame>
        <p:nvGraphicFramePr>
          <p:cNvPr id="28" name="Group 585"/>
          <p:cNvGraphicFramePr>
            <a:graphicFrameLocks noGrp="1"/>
          </p:cNvGraphicFramePr>
          <p:nvPr>
            <p:ph sz="quarter" idx="4294967295"/>
          </p:nvPr>
        </p:nvGraphicFramePr>
        <p:xfrm>
          <a:off x="304824" y="833423"/>
          <a:ext cx="1028700" cy="3962400"/>
        </p:xfrm>
        <a:graphic>
          <a:graphicData uri="http://schemas.openxmlformats.org/drawingml/2006/table">
            <a:tbl>
              <a:tblPr/>
              <a:tblGrid>
                <a:gridCol w="1028700"/>
              </a:tblGrid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万元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220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200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190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160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140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120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100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80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60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40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00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T="38100" marB="38100" anchor="b" horzOverflow="overflow">
                    <a:lnL cap="flat">
                      <a:noFill/>
                    </a:lnL>
                    <a:lnR cap="flat">
                      <a:noFill/>
                    </a:lnR>
                    <a:lnT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9" name="Group 253"/>
          <p:cNvGraphicFramePr>
            <a:graphicFrameLocks noGrp="1"/>
          </p:cNvGraphicFramePr>
          <p:nvPr/>
        </p:nvGraphicFramePr>
        <p:xfrm>
          <a:off x="1090642" y="4643450"/>
          <a:ext cx="7696200" cy="350573"/>
        </p:xfrm>
        <a:graphic>
          <a:graphicData uri="http://schemas.openxmlformats.org/drawingml/2006/table">
            <a:tbl>
              <a:tblPr/>
              <a:tblGrid>
                <a:gridCol w="428625"/>
                <a:gridCol w="787400"/>
                <a:gridCol w="793750"/>
                <a:gridCol w="790575"/>
                <a:gridCol w="787400"/>
                <a:gridCol w="908050"/>
                <a:gridCol w="838200"/>
                <a:gridCol w="762000"/>
                <a:gridCol w="838200"/>
                <a:gridCol w="762000"/>
              </a:tblGrid>
              <a:tr h="350573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0</a:t>
                      </a:r>
                    </a:p>
                  </a:txBody>
                  <a:tcPr marT="38100" marB="38100" horzOverflow="overflow">
                    <a:lnL cap="flat"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200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400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600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800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1000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1200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1400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altLang="zh-CN" sz="15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1600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zh-CN" altLang="en-US" sz="15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楷体_GB2312" pitchFamily="49" charset="-122"/>
                        </a:rPr>
                        <a:t>套</a:t>
                      </a:r>
                    </a:p>
                  </a:txBody>
                  <a:tcPr marT="38100" marB="38100" horzOverflow="overflow">
                    <a:lnL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0" name="Line 270"/>
          <p:cNvSpPr>
            <a:spLocks noChangeShapeType="1"/>
          </p:cNvSpPr>
          <p:nvPr/>
        </p:nvSpPr>
        <p:spPr bwMode="auto">
          <a:xfrm>
            <a:off x="1406550" y="3833798"/>
            <a:ext cx="7127875" cy="0"/>
          </a:xfrm>
          <a:prstGeom prst="line">
            <a:avLst/>
          </a:prstGeom>
          <a:noFill/>
          <a:ln w="28575">
            <a:solidFill>
              <a:schemeClr val="tx2">
                <a:lumMod val="60000"/>
                <a:lumOff val="40000"/>
              </a:schemeClr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1" name="Line 274"/>
          <p:cNvSpPr>
            <a:spLocks noChangeShapeType="1"/>
          </p:cNvSpPr>
          <p:nvPr/>
        </p:nvSpPr>
        <p:spPr bwMode="auto">
          <a:xfrm flipV="1">
            <a:off x="1362100" y="1793861"/>
            <a:ext cx="7172325" cy="2819136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2" name="Line 277"/>
          <p:cNvSpPr>
            <a:spLocks noChangeShapeType="1"/>
          </p:cNvSpPr>
          <p:nvPr/>
        </p:nvSpPr>
        <p:spPr bwMode="auto">
          <a:xfrm flipV="1">
            <a:off x="1333524" y="3533497"/>
            <a:ext cx="7200900" cy="1079500"/>
          </a:xfrm>
          <a:prstGeom prst="line">
            <a:avLst/>
          </a:prstGeom>
          <a:noFill/>
          <a:ln w="28575">
            <a:solidFill>
              <a:srgbClr val="B9F1B9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3" name="Line 278"/>
          <p:cNvSpPr>
            <a:spLocks noChangeShapeType="1"/>
          </p:cNvSpPr>
          <p:nvPr/>
        </p:nvSpPr>
        <p:spPr bwMode="auto">
          <a:xfrm flipV="1">
            <a:off x="1406550" y="2813830"/>
            <a:ext cx="7127875" cy="1019968"/>
          </a:xfrm>
          <a:prstGeom prst="line">
            <a:avLst/>
          </a:prstGeom>
          <a:noFill/>
          <a:ln w="28575">
            <a:solidFill>
              <a:srgbClr val="FF8F75"/>
            </a:solidFill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graphicFrame>
        <p:nvGraphicFramePr>
          <p:cNvPr id="34" name="Group 591"/>
          <p:cNvGraphicFramePr>
            <a:graphicFrameLocks noGrp="1"/>
          </p:cNvGraphicFramePr>
          <p:nvPr>
            <p:ph sz="quarter" idx="4294967295"/>
          </p:nvPr>
        </p:nvGraphicFramePr>
        <p:xfrm>
          <a:off x="1406550" y="931332"/>
          <a:ext cx="7005637" cy="3664482"/>
        </p:xfrm>
        <a:graphic>
          <a:graphicData uri="http://schemas.openxmlformats.org/drawingml/2006/table">
            <a:tbl>
              <a:tblPr/>
              <a:tblGrid>
                <a:gridCol w="387350"/>
                <a:gridCol w="390525"/>
                <a:gridCol w="392112"/>
                <a:gridCol w="385763"/>
                <a:gridCol w="390525"/>
                <a:gridCol w="387350"/>
                <a:gridCol w="392112"/>
                <a:gridCol w="390525"/>
                <a:gridCol w="387350"/>
                <a:gridCol w="385763"/>
                <a:gridCol w="390525"/>
                <a:gridCol w="392112"/>
                <a:gridCol w="387350"/>
                <a:gridCol w="390525"/>
                <a:gridCol w="385763"/>
                <a:gridCol w="377825"/>
                <a:gridCol w="404812"/>
                <a:gridCol w="387350"/>
              </a:tblGrid>
              <a:tr h="305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559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14854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030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271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Pct val="75000"/>
                        <a:buFont typeface="Wingdings" pitchFamily="2" charset="2"/>
                        <a:buNone/>
                        <a:tabLst/>
                      </a:pPr>
                      <a:endParaRPr kumimoji="0" lang="zh-CN" altLang="zh-CN" sz="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bg1"/>
                        </a:solidFill>
                        <a:effectLst/>
                        <a:latin typeface="Arial" charset="0"/>
                        <a:ea typeface="楷体_GB2312" pitchFamily="49" charset="-122"/>
                      </a:endParaRPr>
                    </a:p>
                  </a:txBody>
                  <a:tcPr marT="38100" marB="38100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5" name="Oval 272"/>
          <p:cNvSpPr>
            <a:spLocks noChangeArrowheads="1"/>
          </p:cNvSpPr>
          <p:nvPr/>
        </p:nvSpPr>
        <p:spPr bwMode="auto">
          <a:xfrm>
            <a:off x="4430736" y="4103674"/>
            <a:ext cx="107950" cy="89958"/>
          </a:xfrm>
          <a:prstGeom prst="ellipse">
            <a:avLst/>
          </a:prstGeom>
          <a:solidFill>
            <a:schemeClr val="accent1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6" name="Text Box 273"/>
          <p:cNvSpPr txBox="1">
            <a:spLocks noChangeArrowheads="1"/>
          </p:cNvSpPr>
          <p:nvPr/>
        </p:nvSpPr>
        <p:spPr bwMode="auto">
          <a:xfrm>
            <a:off x="5151462" y="3173664"/>
            <a:ext cx="1261884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marL="342900" indent="-342900">
              <a:spcBef>
                <a:spcPct val="0"/>
              </a:spcBef>
              <a:defRPr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总成本</a:t>
            </a:r>
          </a:p>
        </p:txBody>
      </p:sp>
      <p:sp>
        <p:nvSpPr>
          <p:cNvPr id="37" name="Oval 275"/>
          <p:cNvSpPr>
            <a:spLocks noChangeArrowheads="1"/>
          </p:cNvSpPr>
          <p:nvPr/>
        </p:nvSpPr>
        <p:spPr bwMode="auto">
          <a:xfrm>
            <a:off x="4430736" y="3353580"/>
            <a:ext cx="107950" cy="89958"/>
          </a:xfrm>
          <a:prstGeom prst="ellipse">
            <a:avLst/>
          </a:prstGeom>
          <a:solidFill>
            <a:schemeClr val="bg1"/>
          </a:solidFill>
          <a:ln w="9525">
            <a:solidFill>
              <a:srgbClr val="FF33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38" name="Text Box 276"/>
          <p:cNvSpPr txBox="1">
            <a:spLocks noChangeArrowheads="1"/>
          </p:cNvSpPr>
          <p:nvPr/>
        </p:nvSpPr>
        <p:spPr bwMode="auto">
          <a:xfrm>
            <a:off x="4359299" y="2201320"/>
            <a:ext cx="162095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marL="342900" indent="-342900">
              <a:spcBef>
                <a:spcPct val="0"/>
              </a:spcBef>
              <a:defRPr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销售收入</a:t>
            </a:r>
          </a:p>
        </p:txBody>
      </p:sp>
      <p:sp>
        <p:nvSpPr>
          <p:cNvPr id="39" name="Text Box 279"/>
          <p:cNvSpPr txBox="1">
            <a:spLocks noChangeArrowheads="1"/>
          </p:cNvSpPr>
          <p:nvPr/>
        </p:nvSpPr>
        <p:spPr bwMode="auto">
          <a:xfrm>
            <a:off x="6569100" y="3221288"/>
            <a:ext cx="162095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marL="342900" indent="-342900">
              <a:spcBef>
                <a:spcPct val="0"/>
              </a:spcBef>
              <a:defRPr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变动成本</a:t>
            </a:r>
          </a:p>
        </p:txBody>
      </p:sp>
      <p:sp>
        <p:nvSpPr>
          <p:cNvPr id="40" name="Text Box 271"/>
          <p:cNvSpPr txBox="1">
            <a:spLocks noChangeArrowheads="1"/>
          </p:cNvSpPr>
          <p:nvPr/>
        </p:nvSpPr>
        <p:spPr bwMode="auto">
          <a:xfrm>
            <a:off x="6518299" y="3820570"/>
            <a:ext cx="1620957" cy="52322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marL="342900" indent="-342900">
              <a:spcBef>
                <a:spcPct val="0"/>
              </a:spcBef>
              <a:defRPr/>
            </a:pPr>
            <a:r>
              <a:rPr lang="zh-CN" altLang="en-US" sz="2800" b="1">
                <a:latin typeface="楷体_GB2312" pitchFamily="49" charset="-122"/>
                <a:ea typeface="楷体_GB2312" pitchFamily="49" charset="-122"/>
              </a:rPr>
              <a:t>固定成本</a:t>
            </a:r>
          </a:p>
        </p:txBody>
      </p:sp>
      <p:sp>
        <p:nvSpPr>
          <p:cNvPr id="41" name="Freeform 593"/>
          <p:cNvSpPr>
            <a:spLocks/>
          </p:cNvSpPr>
          <p:nvPr/>
        </p:nvSpPr>
        <p:spPr bwMode="auto">
          <a:xfrm>
            <a:off x="1406549" y="3047991"/>
            <a:ext cx="3105150" cy="1203854"/>
          </a:xfrm>
          <a:custGeom>
            <a:avLst/>
            <a:gdLst>
              <a:gd name="T0" fmla="*/ 2 w 1956"/>
              <a:gd name="T1" fmla="*/ 910 h 910"/>
              <a:gd name="T2" fmla="*/ 158 w 1956"/>
              <a:gd name="T3" fmla="*/ 819 h 910"/>
              <a:gd name="T4" fmla="*/ 404 w 1956"/>
              <a:gd name="T5" fmla="*/ 709 h 910"/>
              <a:gd name="T6" fmla="*/ 651 w 1956"/>
              <a:gd name="T7" fmla="*/ 590 h 910"/>
              <a:gd name="T8" fmla="*/ 752 w 1956"/>
              <a:gd name="T9" fmla="*/ 563 h 910"/>
              <a:gd name="T10" fmla="*/ 862 w 1956"/>
              <a:gd name="T11" fmla="*/ 526 h 910"/>
              <a:gd name="T12" fmla="*/ 962 w 1956"/>
              <a:gd name="T13" fmla="*/ 480 h 910"/>
              <a:gd name="T14" fmla="*/ 1154 w 1956"/>
              <a:gd name="T15" fmla="*/ 425 h 910"/>
              <a:gd name="T16" fmla="*/ 1447 w 1956"/>
              <a:gd name="T17" fmla="*/ 279 h 910"/>
              <a:gd name="T18" fmla="*/ 1602 w 1956"/>
              <a:gd name="T19" fmla="*/ 233 h 910"/>
              <a:gd name="T20" fmla="*/ 1657 w 1956"/>
              <a:gd name="T21" fmla="*/ 215 h 910"/>
              <a:gd name="T22" fmla="*/ 1684 w 1956"/>
              <a:gd name="T23" fmla="*/ 206 h 910"/>
              <a:gd name="T24" fmla="*/ 1730 w 1956"/>
              <a:gd name="T25" fmla="*/ 179 h 910"/>
              <a:gd name="T26" fmla="*/ 1822 w 1956"/>
              <a:gd name="T27" fmla="*/ 78 h 910"/>
              <a:gd name="T28" fmla="*/ 1803 w 1956"/>
              <a:gd name="T29" fmla="*/ 60 h 910"/>
              <a:gd name="T30" fmla="*/ 1822 w 1956"/>
              <a:gd name="T31" fmla="*/ 41 h 910"/>
              <a:gd name="T32" fmla="*/ 1950 w 1956"/>
              <a:gd name="T33" fmla="*/ 5 h 910"/>
              <a:gd name="T34" fmla="*/ 1950 w 1956"/>
              <a:gd name="T35" fmla="*/ 23 h 910"/>
              <a:gd name="T36" fmla="*/ 0 w 1956"/>
              <a:gd name="T37" fmla="*/ 335 h 910"/>
              <a:gd name="T38" fmla="*/ 2 w 1956"/>
              <a:gd name="T39" fmla="*/ 910 h 910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w 1956"/>
              <a:gd name="T61" fmla="*/ 0 h 910"/>
              <a:gd name="T62" fmla="*/ 1956 w 1956"/>
              <a:gd name="T63" fmla="*/ 910 h 910"/>
            </a:gdLst>
            <a:ahLst/>
            <a:cxnLst>
              <a:cxn ang="T40">
                <a:pos x="T0" y="T1"/>
              </a:cxn>
              <a:cxn ang="T41">
                <a:pos x="T2" y="T3"/>
              </a:cxn>
              <a:cxn ang="T42">
                <a:pos x="T4" y="T5"/>
              </a:cxn>
              <a:cxn ang="T43">
                <a:pos x="T6" y="T7"/>
              </a:cxn>
              <a:cxn ang="T44">
                <a:pos x="T8" y="T9"/>
              </a:cxn>
              <a:cxn ang="T45">
                <a:pos x="T10" y="T11"/>
              </a:cxn>
              <a:cxn ang="T46">
                <a:pos x="T12" y="T13"/>
              </a:cxn>
              <a:cxn ang="T47">
                <a:pos x="T14" y="T15"/>
              </a:cxn>
              <a:cxn ang="T48">
                <a:pos x="T16" y="T17"/>
              </a:cxn>
              <a:cxn ang="T49">
                <a:pos x="T18" y="T19"/>
              </a:cxn>
              <a:cxn ang="T50">
                <a:pos x="T20" y="T21"/>
              </a:cxn>
              <a:cxn ang="T51">
                <a:pos x="T22" y="T23"/>
              </a:cxn>
              <a:cxn ang="T52">
                <a:pos x="T24" y="T25"/>
              </a:cxn>
              <a:cxn ang="T53">
                <a:pos x="T26" y="T27"/>
              </a:cxn>
              <a:cxn ang="T54">
                <a:pos x="T28" y="T29"/>
              </a:cxn>
              <a:cxn ang="T55">
                <a:pos x="T30" y="T31"/>
              </a:cxn>
              <a:cxn ang="T56">
                <a:pos x="T32" y="T33"/>
              </a:cxn>
              <a:cxn ang="T57">
                <a:pos x="T34" y="T35"/>
              </a:cxn>
              <a:cxn ang="T58">
                <a:pos x="T36" y="T37"/>
              </a:cxn>
              <a:cxn ang="T59">
                <a:pos x="T38" y="T39"/>
              </a:cxn>
            </a:cxnLst>
            <a:rect l="T60" t="T61" r="T62" b="T63"/>
            <a:pathLst>
              <a:path w="1956" h="910">
                <a:moveTo>
                  <a:pt x="2" y="910"/>
                </a:moveTo>
                <a:cubicBezTo>
                  <a:pt x="22" y="849"/>
                  <a:pt x="102" y="837"/>
                  <a:pt x="158" y="819"/>
                </a:cubicBezTo>
                <a:cubicBezTo>
                  <a:pt x="229" y="764"/>
                  <a:pt x="324" y="749"/>
                  <a:pt x="404" y="709"/>
                </a:cubicBezTo>
                <a:cubicBezTo>
                  <a:pt x="485" y="669"/>
                  <a:pt x="566" y="622"/>
                  <a:pt x="651" y="590"/>
                </a:cubicBezTo>
                <a:cubicBezTo>
                  <a:pt x="684" y="578"/>
                  <a:pt x="719" y="573"/>
                  <a:pt x="752" y="563"/>
                </a:cubicBezTo>
                <a:cubicBezTo>
                  <a:pt x="789" y="552"/>
                  <a:pt x="826" y="540"/>
                  <a:pt x="862" y="526"/>
                </a:cubicBezTo>
                <a:cubicBezTo>
                  <a:pt x="896" y="513"/>
                  <a:pt x="927" y="492"/>
                  <a:pt x="962" y="480"/>
                </a:cubicBezTo>
                <a:cubicBezTo>
                  <a:pt x="1025" y="458"/>
                  <a:pt x="1094" y="454"/>
                  <a:pt x="1154" y="425"/>
                </a:cubicBezTo>
                <a:cubicBezTo>
                  <a:pt x="1248" y="379"/>
                  <a:pt x="1344" y="296"/>
                  <a:pt x="1447" y="279"/>
                </a:cubicBezTo>
                <a:cubicBezTo>
                  <a:pt x="1498" y="259"/>
                  <a:pt x="1550" y="251"/>
                  <a:pt x="1602" y="233"/>
                </a:cubicBezTo>
                <a:cubicBezTo>
                  <a:pt x="1620" y="227"/>
                  <a:pt x="1639" y="221"/>
                  <a:pt x="1657" y="215"/>
                </a:cubicBezTo>
                <a:cubicBezTo>
                  <a:pt x="1666" y="212"/>
                  <a:pt x="1684" y="206"/>
                  <a:pt x="1684" y="206"/>
                </a:cubicBezTo>
                <a:cubicBezTo>
                  <a:pt x="1739" y="154"/>
                  <a:pt x="1663" y="220"/>
                  <a:pt x="1730" y="179"/>
                </a:cubicBezTo>
                <a:cubicBezTo>
                  <a:pt x="1767" y="156"/>
                  <a:pt x="1790" y="108"/>
                  <a:pt x="1822" y="78"/>
                </a:cubicBezTo>
                <a:cubicBezTo>
                  <a:pt x="1816" y="72"/>
                  <a:pt x="1803" y="69"/>
                  <a:pt x="1803" y="60"/>
                </a:cubicBezTo>
                <a:cubicBezTo>
                  <a:pt x="1803" y="51"/>
                  <a:pt x="1815" y="47"/>
                  <a:pt x="1822" y="41"/>
                </a:cubicBezTo>
                <a:cubicBezTo>
                  <a:pt x="1852" y="17"/>
                  <a:pt x="1913" y="0"/>
                  <a:pt x="1950" y="5"/>
                </a:cubicBezTo>
                <a:cubicBezTo>
                  <a:pt x="1956" y="6"/>
                  <a:pt x="1950" y="17"/>
                  <a:pt x="1950" y="23"/>
                </a:cubicBezTo>
                <a:lnTo>
                  <a:pt x="0" y="335"/>
                </a:lnTo>
                <a:lnTo>
                  <a:pt x="2" y="910"/>
                </a:lnTo>
                <a:close/>
              </a:path>
            </a:pathLst>
          </a:custGeom>
          <a:noFill/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2" name="Freeform 601"/>
          <p:cNvSpPr>
            <a:spLocks/>
          </p:cNvSpPr>
          <p:nvPr/>
        </p:nvSpPr>
        <p:spPr bwMode="auto">
          <a:xfrm>
            <a:off x="1395434" y="3405181"/>
            <a:ext cx="2894012" cy="1199886"/>
          </a:xfrm>
          <a:custGeom>
            <a:avLst/>
            <a:gdLst>
              <a:gd name="T0" fmla="*/ 0 w 1769"/>
              <a:gd name="T1" fmla="*/ 317 h 816"/>
              <a:gd name="T2" fmla="*/ 0 w 1769"/>
              <a:gd name="T3" fmla="*/ 816 h 816"/>
              <a:gd name="T4" fmla="*/ 1769 w 1769"/>
              <a:gd name="T5" fmla="*/ 0 h 816"/>
              <a:gd name="T6" fmla="*/ 0 w 1769"/>
              <a:gd name="T7" fmla="*/ 317 h 816"/>
              <a:gd name="T8" fmla="*/ 0 60000 65536"/>
              <a:gd name="T9" fmla="*/ 0 60000 65536"/>
              <a:gd name="T10" fmla="*/ 0 60000 65536"/>
              <a:gd name="T11" fmla="*/ 0 60000 65536"/>
              <a:gd name="T12" fmla="*/ 0 w 1769"/>
              <a:gd name="T13" fmla="*/ 0 h 816"/>
              <a:gd name="T14" fmla="*/ 1769 w 1769"/>
              <a:gd name="T15" fmla="*/ 816 h 81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769" h="816">
                <a:moveTo>
                  <a:pt x="0" y="317"/>
                </a:moveTo>
                <a:lnTo>
                  <a:pt x="0" y="816"/>
                </a:lnTo>
                <a:lnTo>
                  <a:pt x="1769" y="0"/>
                </a:lnTo>
                <a:lnTo>
                  <a:pt x="0" y="317"/>
                </a:lnTo>
                <a:close/>
              </a:path>
            </a:pathLst>
          </a:custGeom>
          <a:solidFill>
            <a:schemeClr val="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3" name="Freeform 602"/>
          <p:cNvSpPr>
            <a:spLocks/>
          </p:cNvSpPr>
          <p:nvPr/>
        </p:nvSpPr>
        <p:spPr bwMode="auto">
          <a:xfrm>
            <a:off x="4575199" y="1857358"/>
            <a:ext cx="3816350" cy="1500188"/>
          </a:xfrm>
          <a:custGeom>
            <a:avLst/>
            <a:gdLst>
              <a:gd name="T0" fmla="*/ 2404 w 2404"/>
              <a:gd name="T1" fmla="*/ 0 h 1134"/>
              <a:gd name="T2" fmla="*/ 2404 w 2404"/>
              <a:gd name="T3" fmla="*/ 726 h 1134"/>
              <a:gd name="T4" fmla="*/ 0 w 2404"/>
              <a:gd name="T5" fmla="*/ 1134 h 1134"/>
              <a:gd name="T6" fmla="*/ 2404 w 2404"/>
              <a:gd name="T7" fmla="*/ 0 h 1134"/>
              <a:gd name="T8" fmla="*/ 0 60000 65536"/>
              <a:gd name="T9" fmla="*/ 0 60000 65536"/>
              <a:gd name="T10" fmla="*/ 0 60000 65536"/>
              <a:gd name="T11" fmla="*/ 0 60000 65536"/>
              <a:gd name="T12" fmla="*/ 0 w 2404"/>
              <a:gd name="T13" fmla="*/ 0 h 1134"/>
              <a:gd name="T14" fmla="*/ 2404 w 2404"/>
              <a:gd name="T15" fmla="*/ 1134 h 1134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404" h="1134">
                <a:moveTo>
                  <a:pt x="2404" y="0"/>
                </a:moveTo>
                <a:lnTo>
                  <a:pt x="2404" y="726"/>
                </a:lnTo>
                <a:lnTo>
                  <a:pt x="0" y="1134"/>
                </a:lnTo>
                <a:lnTo>
                  <a:pt x="2404" y="0"/>
                </a:lnTo>
                <a:close/>
              </a:path>
            </a:pathLst>
          </a:custGeom>
          <a:solidFill>
            <a:srgbClr val="FFFF00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4" name="AutoShape 604"/>
          <p:cNvSpPr>
            <a:spLocks noChangeArrowheads="1"/>
          </p:cNvSpPr>
          <p:nvPr/>
        </p:nvSpPr>
        <p:spPr bwMode="auto">
          <a:xfrm>
            <a:off x="1779600" y="2809865"/>
            <a:ext cx="1152525" cy="478896"/>
          </a:xfrm>
          <a:prstGeom prst="wedgeRoundRectCallout">
            <a:avLst>
              <a:gd name="adj1" fmla="val 34162"/>
              <a:gd name="adj2" fmla="val 109667"/>
              <a:gd name="adj3" fmla="val 16667"/>
            </a:avLst>
          </a:prstGeom>
          <a:solidFill>
            <a:schemeClr val="hlink"/>
          </a:solidFill>
          <a:ln w="9525" algn="ctr">
            <a:solidFill>
              <a:schemeClr val="hlink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marL="342900" indent="-342900" algn="ctr">
              <a:buFontTx/>
              <a:buNone/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亏损</a:t>
            </a:r>
          </a:p>
        </p:txBody>
      </p:sp>
      <p:sp>
        <p:nvSpPr>
          <p:cNvPr id="45" name="AutoShape 605"/>
          <p:cNvSpPr>
            <a:spLocks noChangeArrowheads="1"/>
          </p:cNvSpPr>
          <p:nvPr/>
        </p:nvSpPr>
        <p:spPr bwMode="auto">
          <a:xfrm>
            <a:off x="5932521" y="1500168"/>
            <a:ext cx="1152525" cy="478896"/>
          </a:xfrm>
          <a:prstGeom prst="wedgeRoundRectCallout">
            <a:avLst>
              <a:gd name="adj1" fmla="val 55648"/>
              <a:gd name="adj2" fmla="val 112153"/>
              <a:gd name="adj3" fmla="val 16667"/>
            </a:avLst>
          </a:prstGeom>
          <a:solidFill>
            <a:srgbClr val="E9F763"/>
          </a:solidFill>
          <a:ln w="9525" algn="ctr">
            <a:solidFill>
              <a:srgbClr val="FFFF00"/>
            </a:solidFill>
            <a:miter lim="800000"/>
            <a:headEnd/>
            <a:tailEnd/>
          </a:ln>
          <a:effectLst>
            <a:outerShdw dist="35921" dir="2700000" algn="ctr" rotWithShape="0">
              <a:schemeClr val="tx1"/>
            </a:outerShdw>
          </a:effectLst>
        </p:spPr>
        <p:txBody>
          <a:bodyPr/>
          <a:lstStyle/>
          <a:p>
            <a:pPr marL="342900" indent="-342900" algn="ctr">
              <a:buFontTx/>
              <a:buNone/>
              <a:defRPr/>
            </a:pPr>
            <a:r>
              <a:rPr lang="zh-CN" altLang="en-US" sz="2800" b="1" dirty="0">
                <a:solidFill>
                  <a:srgbClr val="000000"/>
                </a:solidFill>
                <a:latin typeface="楷体_GB2312" pitchFamily="49" charset="-122"/>
                <a:ea typeface="楷体_GB2312" pitchFamily="49" charset="-122"/>
              </a:rPr>
              <a:t>盈利</a:t>
            </a:r>
          </a:p>
        </p:txBody>
      </p:sp>
      <p:sp>
        <p:nvSpPr>
          <p:cNvPr id="46" name="Text Box 606"/>
          <p:cNvSpPr txBox="1">
            <a:spLocks noChangeArrowheads="1"/>
          </p:cNvSpPr>
          <p:nvPr/>
        </p:nvSpPr>
        <p:spPr bwMode="auto">
          <a:xfrm>
            <a:off x="2198711" y="1173414"/>
            <a:ext cx="2619452" cy="95410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outerShdw dist="35921" dir="2700000" algn="ctr" rotWithShape="0">
              <a:schemeClr val="bg1"/>
            </a:outerShdw>
          </a:effectLst>
        </p:spPr>
        <p:txBody>
          <a:bodyPr wrap="none">
            <a:spAutoFit/>
          </a:bodyPr>
          <a:lstStyle/>
          <a:p>
            <a:pPr marL="342900" indent="-342900">
              <a:buFontTx/>
              <a:buNone/>
              <a:defRPr/>
            </a:pP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盈亏平衡点：</a:t>
            </a:r>
          </a:p>
          <a:p>
            <a:pPr marL="342900" indent="-342900">
              <a:buFontTx/>
              <a:buNone/>
              <a:defRPr/>
            </a:pP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800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套或</a:t>
            </a:r>
            <a:r>
              <a:rPr lang="en-US" altLang="zh-CN" sz="2800" b="1" dirty="0">
                <a:latin typeface="楷体_GB2312" pitchFamily="49" charset="-122"/>
                <a:ea typeface="楷体_GB2312" pitchFamily="49" charset="-122"/>
              </a:rPr>
              <a:t>80</a:t>
            </a:r>
            <a:r>
              <a:rPr lang="zh-CN" altLang="en-US" sz="2800" b="1" dirty="0">
                <a:latin typeface="楷体_GB2312" pitchFamily="49" charset="-122"/>
                <a:ea typeface="楷体_GB2312" pitchFamily="49" charset="-122"/>
              </a:rPr>
              <a:t>万元</a:t>
            </a:r>
          </a:p>
        </p:txBody>
      </p:sp>
      <p:sp>
        <p:nvSpPr>
          <p:cNvPr id="47" name="Line 607"/>
          <p:cNvSpPr>
            <a:spLocks noChangeShapeType="1"/>
          </p:cNvSpPr>
          <p:nvPr/>
        </p:nvSpPr>
        <p:spPr bwMode="auto">
          <a:xfrm>
            <a:off x="3494112" y="1973778"/>
            <a:ext cx="936625" cy="1320271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8" name="Line 610"/>
          <p:cNvSpPr>
            <a:spLocks noChangeShapeType="1"/>
          </p:cNvSpPr>
          <p:nvPr/>
        </p:nvSpPr>
        <p:spPr bwMode="auto">
          <a:xfrm flipV="1">
            <a:off x="4502174" y="3353581"/>
            <a:ext cx="0" cy="1260739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49" name="Line 611"/>
          <p:cNvSpPr>
            <a:spLocks noChangeShapeType="1"/>
          </p:cNvSpPr>
          <p:nvPr/>
        </p:nvSpPr>
        <p:spPr bwMode="auto">
          <a:xfrm flipV="1">
            <a:off x="1406550" y="3413111"/>
            <a:ext cx="3095625" cy="0"/>
          </a:xfrm>
          <a:prstGeom prst="line">
            <a:avLst/>
          </a:prstGeom>
          <a:noFill/>
          <a:ln w="38100">
            <a:solidFill>
              <a:srgbClr val="FF0000"/>
            </a:solidFill>
            <a:prstDash val="sysDot"/>
            <a:round/>
            <a:headEnd/>
            <a:tailEnd/>
          </a:ln>
        </p:spPr>
        <p:txBody>
          <a:bodyPr/>
          <a:lstStyle/>
          <a:p>
            <a:endParaRPr lang="zh-CN" altLang="en-US"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763688" y="4930049"/>
            <a:ext cx="5519460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讨论：如何扩大企业盈利区？</a:t>
            </a:r>
            <a:endParaRPr lang="zh-CN" altLang="en-US" sz="3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86071643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92" decel="100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7" dur="192" decel="100000"/>
                                        <p:tgtEl>
                                          <p:spTgt spid="3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8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9" dur="192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0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1" dur="192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2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92" decel="100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6" dur="192" decel="100000"/>
                                        <p:tgtEl>
                                          <p:spTgt spid="3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7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8" dur="192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9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0" dur="192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1" dur="308" accel="100000" fill="hold">
                                          <p:stCondLst>
                                            <p:cond delay="192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17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87" dur="1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93" decel="100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93" dur="193" decel="100000"/>
                                        <p:tgtEl>
                                          <p:spTgt spid="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95" dur="193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96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97" dur="193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98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3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5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93" decel="100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09" dur="193" decel="100000"/>
                                        <p:tgtEl>
                                          <p:spTgt spid="45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10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11" dur="193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2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13" dur="193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14" dur="308" accel="100000" fill="hold">
                                          <p:stCondLst>
                                            <p:cond delay="193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 animBg="1"/>
      <p:bldP spid="31" grpId="0" animBg="1"/>
      <p:bldP spid="32" grpId="0" animBg="1"/>
      <p:bldP spid="33" grpId="0" animBg="1"/>
      <p:bldP spid="35" grpId="0" animBg="1"/>
      <p:bldP spid="36" grpId="0"/>
      <p:bldP spid="37" grpId="0" animBg="1"/>
      <p:bldP spid="38" grpId="0"/>
      <p:bldP spid="39" grpId="0"/>
      <p:bldP spid="40" grpId="0"/>
      <p:bldP spid="42" grpId="0" animBg="1"/>
      <p:bldP spid="43" grpId="0" animBg="1"/>
      <p:bldP spid="44" grpId="0" animBg="1"/>
      <p:bldP spid="45" grpId="0" animBg="1"/>
      <p:bldP spid="46" grpId="0"/>
      <p:bldP spid="47" grpId="0" animBg="1"/>
      <p:bldP spid="48" grpId="0" animBg="1"/>
      <p:bldP spid="49" grpId="0" animBg="1"/>
      <p:bldP spid="25" grpId="0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62" name="Rectangle 2"/>
          <p:cNvSpPr>
            <a:spLocks noGrp="1" noChangeArrowheads="1"/>
          </p:cNvSpPr>
          <p:nvPr>
            <p:ph type="title"/>
          </p:nvPr>
        </p:nvSpPr>
        <p:spPr>
          <a:effectLst>
            <a:outerShdw dist="45791" dir="2021404" algn="ctr" rotWithShape="0">
              <a:srgbClr val="4D4D4D">
                <a:alpha val="50000"/>
              </a:srgbClr>
            </a:outerShdw>
          </a:effectLst>
        </p:spPr>
        <p:txBody>
          <a:bodyPr/>
          <a:lstStyle/>
          <a:p>
            <a:pPr eaLnBrk="1" hangingPunct="1">
              <a:defRPr/>
            </a:pPr>
            <a:r>
              <a:rPr lang="zh-CN" altLang="en-US" dirty="0" smtClean="0"/>
              <a:t>关键知识：财务指标分析</a:t>
            </a:r>
          </a:p>
        </p:txBody>
      </p:sp>
      <p:grpSp>
        <p:nvGrpSpPr>
          <p:cNvPr id="45" name="Group 26"/>
          <p:cNvGrpSpPr>
            <a:grpSpLocks/>
          </p:cNvGrpSpPr>
          <p:nvPr/>
        </p:nvGrpSpPr>
        <p:grpSpPr bwMode="auto">
          <a:xfrm>
            <a:off x="2640299" y="2069219"/>
            <a:ext cx="331931" cy="2372457"/>
            <a:chOff x="1825" y="2651"/>
            <a:chExt cx="149" cy="1051"/>
          </a:xfrm>
        </p:grpSpPr>
        <p:cxnSp>
          <p:nvCxnSpPr>
            <p:cNvPr id="46" name="AutoShape 3"/>
            <p:cNvCxnSpPr>
              <a:cxnSpLocks noChangeShapeType="1"/>
            </p:cNvCxnSpPr>
            <p:nvPr/>
          </p:nvCxnSpPr>
          <p:spPr bwMode="auto">
            <a:xfrm>
              <a:off x="1832" y="3179"/>
              <a:ext cx="134" cy="523"/>
            </a:xfrm>
            <a:prstGeom prst="bentConnector3">
              <a:avLst>
                <a:gd name="adj1" fmla="val 49255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47" name="AutoShape 4"/>
            <p:cNvCxnSpPr>
              <a:cxnSpLocks noChangeShapeType="1"/>
            </p:cNvCxnSpPr>
            <p:nvPr/>
          </p:nvCxnSpPr>
          <p:spPr bwMode="auto">
            <a:xfrm flipV="1">
              <a:off x="1825" y="2651"/>
              <a:ext cx="149" cy="528"/>
            </a:xfrm>
            <a:prstGeom prst="bentConnector3">
              <a:avLst>
                <a:gd name="adj1" fmla="val 49667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/>
            </a:ln>
          </p:spPr>
        </p:cxnSp>
        <p:cxnSp>
          <p:nvCxnSpPr>
            <p:cNvPr id="48" name="AutoShape 5"/>
            <p:cNvCxnSpPr>
              <a:cxnSpLocks noChangeShapeType="1"/>
            </p:cNvCxnSpPr>
            <p:nvPr/>
          </p:nvCxnSpPr>
          <p:spPr bwMode="auto">
            <a:xfrm>
              <a:off x="1832" y="3179"/>
              <a:ext cx="134" cy="0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</p:cxnSp>
      </p:grpSp>
      <p:grpSp>
        <p:nvGrpSpPr>
          <p:cNvPr id="49" name="Group 6"/>
          <p:cNvGrpSpPr>
            <a:grpSpLocks/>
          </p:cNvGrpSpPr>
          <p:nvPr/>
        </p:nvGrpSpPr>
        <p:grpSpPr bwMode="auto">
          <a:xfrm>
            <a:off x="35389" y="2657715"/>
            <a:ext cx="2629675" cy="1279905"/>
            <a:chOff x="1944" y="1175"/>
            <a:chExt cx="1363" cy="567"/>
          </a:xfrm>
        </p:grpSpPr>
        <p:sp>
          <p:nvSpPr>
            <p:cNvPr id="50" name="Rectangle 7"/>
            <p:cNvSpPr>
              <a:spLocks noChangeArrowheads="1"/>
            </p:cNvSpPr>
            <p:nvPr/>
          </p:nvSpPr>
          <p:spPr bwMode="blackWhite">
            <a:xfrm>
              <a:off x="1993" y="1175"/>
              <a:ext cx="1247" cy="567"/>
            </a:xfrm>
            <a:prstGeom prst="rect">
              <a:avLst/>
            </a:prstGeom>
            <a:solidFill>
              <a:srgbClr val="FFFF99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0" tIns="72000" rIns="0" bIns="0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 smtClean="0">
                  <a:solidFill>
                    <a:srgbClr val="000000"/>
                  </a:solidFill>
                  <a:latin typeface="Arial" charset="0"/>
                  <a:ea typeface="黑体" pitchFamily="2" charset="-122"/>
                </a:rPr>
                <a:t>财务</a:t>
              </a:r>
              <a:r>
                <a:rPr lang="zh-CN" altLang="en-US" sz="2400" dirty="0" smtClean="0">
                  <a:solidFill>
                    <a:srgbClr val="000000"/>
                  </a:solidFill>
                  <a:ea typeface="黑体" pitchFamily="2" charset="-122"/>
                </a:rPr>
                <a:t>比率</a:t>
              </a:r>
              <a:r>
                <a:rPr lang="zh-CN" altLang="en-US" sz="2400" dirty="0" smtClean="0">
                  <a:solidFill>
                    <a:srgbClr val="000000"/>
                  </a:solidFill>
                  <a:latin typeface="Arial" charset="0"/>
                  <a:ea typeface="黑体" pitchFamily="2" charset="-122"/>
                </a:rPr>
                <a:t>分析</a:t>
              </a:r>
              <a:endParaRPr lang="zh-CN" altLang="en-US" sz="2400" dirty="0">
                <a:solidFill>
                  <a:srgbClr val="000000"/>
                </a:solidFill>
                <a:latin typeface="Arial" charset="0"/>
                <a:ea typeface="黑体" pitchFamily="2" charset="-122"/>
              </a:endParaRPr>
            </a:p>
          </p:txBody>
        </p:sp>
        <p:sp>
          <p:nvSpPr>
            <p:cNvPr id="51" name="Line 8"/>
            <p:cNvSpPr>
              <a:spLocks noChangeShapeType="1"/>
            </p:cNvSpPr>
            <p:nvPr/>
          </p:nvSpPr>
          <p:spPr bwMode="blackWhite">
            <a:xfrm>
              <a:off x="2019" y="1423"/>
              <a:ext cx="1134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endParaRPr lang="zh-CN" altLang="en-US" sz="2400"/>
            </a:p>
          </p:txBody>
        </p:sp>
        <p:sp>
          <p:nvSpPr>
            <p:cNvPr id="52" name="Text Box 9"/>
            <p:cNvSpPr txBox="1">
              <a:spLocks noChangeArrowheads="1"/>
            </p:cNvSpPr>
            <p:nvPr/>
          </p:nvSpPr>
          <p:spPr bwMode="auto">
            <a:xfrm>
              <a:off x="1944" y="1519"/>
              <a:ext cx="1363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关注其变化趋势</a:t>
              </a:r>
            </a:p>
          </p:txBody>
        </p:sp>
      </p:grpSp>
      <p:grpSp>
        <p:nvGrpSpPr>
          <p:cNvPr id="53" name="Group 25"/>
          <p:cNvGrpSpPr>
            <a:grpSpLocks/>
          </p:cNvGrpSpPr>
          <p:nvPr/>
        </p:nvGrpSpPr>
        <p:grpSpPr bwMode="auto">
          <a:xfrm>
            <a:off x="2989501" y="1325243"/>
            <a:ext cx="2769167" cy="1101580"/>
            <a:chOff x="1956" y="1886"/>
            <a:chExt cx="1227" cy="488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54" name="Rectangle 11"/>
            <p:cNvSpPr>
              <a:spLocks noChangeArrowheads="1"/>
            </p:cNvSpPr>
            <p:nvPr/>
          </p:nvSpPr>
          <p:spPr bwMode="blackWhite">
            <a:xfrm>
              <a:off x="1990" y="1886"/>
              <a:ext cx="1193" cy="470"/>
            </a:xfrm>
            <a:prstGeom prst="rect">
              <a:avLst/>
            </a:prstGeom>
            <a:grpFill/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rgbClr val="000000"/>
                  </a:solidFill>
                  <a:latin typeface="Arial" charset="0"/>
                  <a:ea typeface="黑体" pitchFamily="2" charset="-122"/>
                </a:rPr>
                <a:t>盈利能力比率</a:t>
              </a:r>
            </a:p>
          </p:txBody>
        </p:sp>
        <p:sp>
          <p:nvSpPr>
            <p:cNvPr id="55" name="Line 12"/>
            <p:cNvSpPr>
              <a:spLocks noChangeShapeType="1"/>
            </p:cNvSpPr>
            <p:nvPr/>
          </p:nvSpPr>
          <p:spPr bwMode="auto">
            <a:xfrm>
              <a:off x="2031" y="2116"/>
              <a:ext cx="1134" cy="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0" tIns="0" rIns="0" bIns="0" anchor="ctr"/>
            <a:lstStyle/>
            <a:p>
              <a:endParaRPr lang="zh-CN" altLang="en-US" sz="2400"/>
            </a:p>
          </p:txBody>
        </p:sp>
        <p:sp>
          <p:nvSpPr>
            <p:cNvPr id="56" name="Text Box 13"/>
            <p:cNvSpPr txBox="1">
              <a:spLocks noChangeArrowheads="1"/>
            </p:cNvSpPr>
            <p:nvPr/>
          </p:nvSpPr>
          <p:spPr bwMode="auto">
            <a:xfrm>
              <a:off x="1956" y="2169"/>
              <a:ext cx="949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获取利润的能力</a:t>
              </a:r>
            </a:p>
          </p:txBody>
        </p:sp>
      </p:grpSp>
      <p:grpSp>
        <p:nvGrpSpPr>
          <p:cNvPr id="57" name="Group 14"/>
          <p:cNvGrpSpPr>
            <a:grpSpLocks/>
          </p:cNvGrpSpPr>
          <p:nvPr/>
        </p:nvGrpSpPr>
        <p:grpSpPr bwMode="auto">
          <a:xfrm>
            <a:off x="2987824" y="2687738"/>
            <a:ext cx="2880353" cy="1085778"/>
            <a:chOff x="3668" y="1401"/>
            <a:chExt cx="1287" cy="481"/>
          </a:xfrm>
          <a:solidFill>
            <a:schemeClr val="accent6">
              <a:lumMod val="60000"/>
              <a:lumOff val="40000"/>
            </a:schemeClr>
          </a:solidFill>
        </p:grpSpPr>
        <p:sp>
          <p:nvSpPr>
            <p:cNvPr id="58" name="Rectangle 15"/>
            <p:cNvSpPr>
              <a:spLocks noChangeArrowheads="1"/>
            </p:cNvSpPr>
            <p:nvPr/>
          </p:nvSpPr>
          <p:spPr bwMode="blackWhite">
            <a:xfrm>
              <a:off x="3698" y="1401"/>
              <a:ext cx="1193" cy="471"/>
            </a:xfrm>
            <a:prstGeom prst="rect">
              <a:avLst/>
            </a:prstGeom>
            <a:grpFill/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rgbClr val="000000"/>
                  </a:solidFill>
                  <a:latin typeface="Arial" charset="0"/>
                  <a:ea typeface="黑体" pitchFamily="2" charset="-122"/>
                </a:rPr>
                <a:t>经营能力比率</a:t>
              </a:r>
            </a:p>
          </p:txBody>
        </p:sp>
        <p:sp>
          <p:nvSpPr>
            <p:cNvPr id="59" name="Line 16"/>
            <p:cNvSpPr>
              <a:spLocks noChangeShapeType="1"/>
            </p:cNvSpPr>
            <p:nvPr/>
          </p:nvSpPr>
          <p:spPr bwMode="blackWhite">
            <a:xfrm>
              <a:off x="3744" y="1632"/>
              <a:ext cx="1134" cy="1"/>
            </a:xfrm>
            <a:prstGeom prst="line">
              <a:avLst/>
            </a:prstGeom>
            <a:grp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endParaRPr lang="zh-CN" altLang="en-US" sz="2400"/>
            </a:p>
          </p:txBody>
        </p:sp>
        <p:sp>
          <p:nvSpPr>
            <p:cNvPr id="60" name="Text Box 17"/>
            <p:cNvSpPr txBox="1">
              <a:spLocks noChangeArrowheads="1"/>
            </p:cNvSpPr>
            <p:nvPr/>
          </p:nvSpPr>
          <p:spPr bwMode="auto">
            <a:xfrm>
              <a:off x="3668" y="1677"/>
              <a:ext cx="1287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 smtClean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资产</a:t>
              </a:r>
              <a:r>
                <a:rPr lang="zh-CN" altLang="en-US" sz="2400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的有效使用度</a:t>
              </a:r>
            </a:p>
          </p:txBody>
        </p:sp>
      </p:grpSp>
      <p:grpSp>
        <p:nvGrpSpPr>
          <p:cNvPr id="61" name="Group 18"/>
          <p:cNvGrpSpPr>
            <a:grpSpLocks/>
          </p:cNvGrpSpPr>
          <p:nvPr/>
        </p:nvGrpSpPr>
        <p:grpSpPr bwMode="auto">
          <a:xfrm>
            <a:off x="2988175" y="4057919"/>
            <a:ext cx="2747355" cy="1103837"/>
            <a:chOff x="3675" y="2016"/>
            <a:chExt cx="1221" cy="489"/>
          </a:xfrm>
        </p:grpSpPr>
        <p:sp>
          <p:nvSpPr>
            <p:cNvPr id="62" name="Rectangle 19"/>
            <p:cNvSpPr>
              <a:spLocks noChangeArrowheads="1"/>
            </p:cNvSpPr>
            <p:nvPr/>
          </p:nvSpPr>
          <p:spPr bwMode="blackWhite">
            <a:xfrm>
              <a:off x="3703" y="2016"/>
              <a:ext cx="1193" cy="480"/>
            </a:xfrm>
            <a:prstGeom prst="rect">
              <a:avLst/>
            </a:prstGeom>
            <a:solidFill>
              <a:srgbClr val="6EDCD1"/>
            </a:solidFill>
            <a:ln w="28575">
              <a:solidFill>
                <a:schemeClr val="bg1"/>
              </a:solidFill>
              <a:miter lim="800000"/>
              <a:headEnd/>
              <a:tailEnd/>
            </a:ln>
          </p:spPr>
          <p:txBody>
            <a:bodyPr wrap="none" lIns="0" tIns="0" rIns="0" bIns="0"/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>
                  <a:solidFill>
                    <a:srgbClr val="000000"/>
                  </a:solidFill>
                  <a:latin typeface="Arial" charset="0"/>
                  <a:ea typeface="黑体" pitchFamily="2" charset="-122"/>
                </a:rPr>
                <a:t>偿债能力比率</a:t>
              </a:r>
            </a:p>
          </p:txBody>
        </p:sp>
        <p:sp>
          <p:nvSpPr>
            <p:cNvPr id="63" name="Line 20"/>
            <p:cNvSpPr>
              <a:spLocks noChangeShapeType="1"/>
            </p:cNvSpPr>
            <p:nvPr/>
          </p:nvSpPr>
          <p:spPr bwMode="blackWhite">
            <a:xfrm>
              <a:off x="3744" y="2256"/>
              <a:ext cx="1134" cy="1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 type="none" w="sm" len="sm"/>
              <a:tailEnd type="none" w="sm" len="sm"/>
            </a:ln>
          </p:spPr>
          <p:txBody>
            <a:bodyPr lIns="0" tIns="0" rIns="0" bIns="0">
              <a:spAutoFit/>
            </a:bodyPr>
            <a:lstStyle/>
            <a:p>
              <a:endParaRPr lang="zh-CN" altLang="en-US" sz="2400"/>
            </a:p>
          </p:txBody>
        </p:sp>
        <p:sp>
          <p:nvSpPr>
            <p:cNvPr id="64" name="Text Box 21"/>
            <p:cNvSpPr txBox="1">
              <a:spLocks noChangeArrowheads="1"/>
            </p:cNvSpPr>
            <p:nvPr/>
          </p:nvSpPr>
          <p:spPr bwMode="auto">
            <a:xfrm>
              <a:off x="3675" y="2300"/>
              <a:ext cx="1216" cy="2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zh-CN" altLang="en-US" sz="2400" dirty="0" smtClean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偿还债务</a:t>
              </a:r>
              <a:r>
                <a:rPr lang="zh-CN" altLang="en-US" sz="2400" dirty="0">
                  <a:solidFill>
                    <a:srgbClr val="FF0000"/>
                  </a:solidFill>
                  <a:latin typeface="Arial" charset="0"/>
                  <a:ea typeface="黑体" pitchFamily="2" charset="-122"/>
                </a:rPr>
                <a:t>的能力</a:t>
              </a:r>
            </a:p>
          </p:txBody>
        </p:sp>
      </p:grpSp>
      <p:sp>
        <p:nvSpPr>
          <p:cNvPr id="65" name="AutoShape 22"/>
          <p:cNvSpPr>
            <a:spLocks/>
          </p:cNvSpPr>
          <p:nvPr/>
        </p:nvSpPr>
        <p:spPr bwMode="auto">
          <a:xfrm>
            <a:off x="6084168" y="1016650"/>
            <a:ext cx="2736304" cy="1446280"/>
          </a:xfrm>
          <a:prstGeom prst="accentBorderCallout1">
            <a:avLst>
              <a:gd name="adj1" fmla="val 8333"/>
              <a:gd name="adj2" fmla="val -3227"/>
              <a:gd name="adj3" fmla="val 58293"/>
              <a:gd name="adj4" fmla="val -13670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销售</a:t>
            </a: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毛利率</a:t>
            </a: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销售净利率</a:t>
            </a: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净资产收益率</a:t>
            </a: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成本费用净利率</a:t>
            </a:r>
          </a:p>
        </p:txBody>
      </p:sp>
      <p:sp>
        <p:nvSpPr>
          <p:cNvPr id="66" name="AutoShape 23"/>
          <p:cNvSpPr>
            <a:spLocks/>
          </p:cNvSpPr>
          <p:nvPr/>
        </p:nvSpPr>
        <p:spPr bwMode="auto">
          <a:xfrm>
            <a:off x="6084168" y="2528364"/>
            <a:ext cx="2736304" cy="1409256"/>
          </a:xfrm>
          <a:prstGeom prst="accentBorderCallout1">
            <a:avLst>
              <a:gd name="adj1" fmla="val 10000"/>
              <a:gd name="adj2" fmla="val -3227"/>
              <a:gd name="adj3" fmla="val 48833"/>
              <a:gd name="adj4" fmla="val -13670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固定资产周转率</a:t>
            </a:r>
            <a:endParaRPr lang="zh-CN" altLang="en-US" sz="2000" dirty="0">
              <a:solidFill>
                <a:schemeClr val="bg1"/>
              </a:solidFill>
              <a:latin typeface="黑体" pitchFamily="2" charset="-122"/>
              <a:ea typeface="黑体" pitchFamily="2" charset="-122"/>
            </a:endParaRP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应收帐款周转率</a:t>
            </a: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总资产周转率</a:t>
            </a: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存货周转率</a:t>
            </a:r>
          </a:p>
        </p:txBody>
      </p:sp>
      <p:sp>
        <p:nvSpPr>
          <p:cNvPr id="67" name="AutoShape 24"/>
          <p:cNvSpPr>
            <a:spLocks/>
          </p:cNvSpPr>
          <p:nvPr/>
        </p:nvSpPr>
        <p:spPr bwMode="auto">
          <a:xfrm>
            <a:off x="6084168" y="4009628"/>
            <a:ext cx="2736304" cy="1368152"/>
          </a:xfrm>
          <a:prstGeom prst="accentBorderCallout1">
            <a:avLst>
              <a:gd name="adj1" fmla="val 9375"/>
              <a:gd name="adj2" fmla="val -3227"/>
              <a:gd name="adj3" fmla="val 46470"/>
              <a:gd name="adj4" fmla="val -13670"/>
            </a:avLst>
          </a:prstGeom>
          <a:solidFill>
            <a:schemeClr val="accent1"/>
          </a:solidFill>
          <a:ln w="2857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anchor="ctr"/>
          <a:lstStyle/>
          <a:p>
            <a:pPr algn="l">
              <a:spcBef>
                <a:spcPct val="0"/>
              </a:spcBef>
              <a:defRPr/>
            </a:pPr>
            <a:r>
              <a:rPr lang="zh-CN" altLang="en-US" sz="2000" dirty="0" smtClean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流动</a:t>
            </a: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比率</a:t>
            </a: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速动比率</a:t>
            </a: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资产负债率</a:t>
            </a:r>
          </a:p>
          <a:p>
            <a:pPr algn="l">
              <a:spcBef>
                <a:spcPct val="0"/>
              </a:spcBef>
              <a:defRPr/>
            </a:pPr>
            <a:r>
              <a:rPr lang="zh-CN" altLang="en-US" sz="2000" dirty="0">
                <a:solidFill>
                  <a:schemeClr val="bg1"/>
                </a:solidFill>
                <a:latin typeface="黑体" pitchFamily="2" charset="-122"/>
                <a:ea typeface="黑体" pitchFamily="2" charset="-122"/>
              </a:rPr>
              <a:t> 已获利息倍数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07753323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" grpId="0" animBg="1"/>
      <p:bldP spid="66" grpId="0" animBg="1"/>
      <p:bldP spid="6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512" y="10666"/>
            <a:ext cx="8540750" cy="686594"/>
          </a:xfr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/>
              <a:t>学习金字塔</a:t>
            </a:r>
          </a:p>
        </p:txBody>
      </p:sp>
      <p:grpSp>
        <p:nvGrpSpPr>
          <p:cNvPr id="54275" name="Diagram 3"/>
          <p:cNvGrpSpPr>
            <a:grpSpLocks noChangeAspect="1"/>
          </p:cNvGrpSpPr>
          <p:nvPr/>
        </p:nvGrpSpPr>
        <p:grpSpPr bwMode="auto">
          <a:xfrm>
            <a:off x="755650" y="1046428"/>
            <a:ext cx="5583238" cy="4271698"/>
            <a:chOff x="1500" y="776"/>
            <a:chExt cx="2957" cy="2716"/>
          </a:xfrm>
        </p:grpSpPr>
        <p:sp>
          <p:nvSpPr>
            <p:cNvPr id="1027" name="AutoShape 4"/>
            <p:cNvSpPr>
              <a:spLocks noChangeAspect="1" noChangeArrowheads="1" noTextEdit="1"/>
            </p:cNvSpPr>
            <p:nvPr/>
          </p:nvSpPr>
          <p:spPr bwMode="auto">
            <a:xfrm>
              <a:off x="1500" y="776"/>
              <a:ext cx="2957" cy="271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pPr algn="ctr"/>
              <a:endParaRPr lang="zh-CN" altLang="en-US"/>
            </a:p>
          </p:txBody>
        </p:sp>
        <p:sp>
          <p:nvSpPr>
            <p:cNvPr id="1028" name="_s1028"/>
            <p:cNvSpPr>
              <a:spLocks noChangeArrowheads="1"/>
            </p:cNvSpPr>
            <p:nvPr/>
          </p:nvSpPr>
          <p:spPr bwMode="auto">
            <a:xfrm flipV="1">
              <a:off x="1621" y="2974"/>
              <a:ext cx="2716" cy="336"/>
            </a:xfrm>
            <a:custGeom>
              <a:avLst/>
              <a:gdLst>
                <a:gd name="G0" fmla="+- 1543 0 0"/>
                <a:gd name="G1" fmla="+- 21600 0 1543"/>
                <a:gd name="G2" fmla="*/ 1543 1 2"/>
                <a:gd name="G3" fmla="+- 21600 0 G2"/>
                <a:gd name="G4" fmla="+/ 1543 21600 2"/>
                <a:gd name="G5" fmla="+/ G1 0 2"/>
                <a:gd name="G6" fmla="*/ 21600 21600 1543"/>
                <a:gd name="G7" fmla="*/ G6 1 2"/>
                <a:gd name="G8" fmla="+- 21600 0 G7"/>
                <a:gd name="G9" fmla="*/ 21600 1 2"/>
                <a:gd name="G10" fmla="+- 1543 0 G9"/>
                <a:gd name="G11" fmla="?: G10 G8 0"/>
                <a:gd name="G12" fmla="?: G10 G7 21600"/>
                <a:gd name="T0" fmla="*/ 20828 w 21600"/>
                <a:gd name="T1" fmla="*/ 10800 h 21600"/>
                <a:gd name="T2" fmla="*/ 10800 w 21600"/>
                <a:gd name="T3" fmla="*/ 21600 h 21600"/>
                <a:gd name="T4" fmla="*/ 772 w 21600"/>
                <a:gd name="T5" fmla="*/ 10800 h 21600"/>
                <a:gd name="T6" fmla="*/ 10800 w 21600"/>
                <a:gd name="T7" fmla="*/ 0 h 21600"/>
                <a:gd name="T8" fmla="*/ 2572 w 21600"/>
                <a:gd name="T9" fmla="*/ 2572 h 21600"/>
                <a:gd name="T10" fmla="*/ 19028 w 21600"/>
                <a:gd name="T11" fmla="*/ 19028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543" y="21600"/>
                  </a:lnTo>
                  <a:lnTo>
                    <a:pt x="20057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rot="10800000" wrap="none" lIns="0" tIns="0" rIns="0" bIns="0" anchor="ctr">
              <a:flatTx/>
            </a:bodyPr>
            <a:lstStyle/>
            <a:p>
              <a:pPr algn="ctr"/>
              <a:r>
                <a:rPr lang="zh-CN" altLang="en-US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黑体" charset="0"/>
                  <a:cs typeface="黑体" charset="0"/>
                </a:rPr>
                <a:t>立即使用</a:t>
              </a:r>
            </a:p>
          </p:txBody>
        </p:sp>
        <p:sp>
          <p:nvSpPr>
            <p:cNvPr id="1029" name="_s1029"/>
            <p:cNvSpPr>
              <a:spLocks noChangeArrowheads="1"/>
            </p:cNvSpPr>
            <p:nvPr/>
          </p:nvSpPr>
          <p:spPr bwMode="auto">
            <a:xfrm flipV="1">
              <a:off x="1815" y="2638"/>
              <a:ext cx="2328" cy="336"/>
            </a:xfrm>
            <a:custGeom>
              <a:avLst/>
              <a:gdLst>
                <a:gd name="G0" fmla="+- 1800 0 0"/>
                <a:gd name="G1" fmla="+- 21600 0 1800"/>
                <a:gd name="G2" fmla="*/ 1800 1 2"/>
                <a:gd name="G3" fmla="+- 21600 0 G2"/>
                <a:gd name="G4" fmla="+/ 1800 21600 2"/>
                <a:gd name="G5" fmla="+/ G1 0 2"/>
                <a:gd name="G6" fmla="*/ 21600 21600 1800"/>
                <a:gd name="G7" fmla="*/ G6 1 2"/>
                <a:gd name="G8" fmla="+- 21600 0 G7"/>
                <a:gd name="G9" fmla="*/ 21600 1 2"/>
                <a:gd name="G10" fmla="+- 1800 0 G9"/>
                <a:gd name="G11" fmla="?: G10 G8 0"/>
                <a:gd name="G12" fmla="?: G10 G7 21600"/>
                <a:gd name="T0" fmla="*/ 20700 w 21600"/>
                <a:gd name="T1" fmla="*/ 10800 h 21600"/>
                <a:gd name="T2" fmla="*/ 10800 w 21600"/>
                <a:gd name="T3" fmla="*/ 21600 h 21600"/>
                <a:gd name="T4" fmla="*/ 900 w 21600"/>
                <a:gd name="T5" fmla="*/ 10800 h 21600"/>
                <a:gd name="T6" fmla="*/ 10800 w 21600"/>
                <a:gd name="T7" fmla="*/ 0 h 21600"/>
                <a:gd name="T8" fmla="*/ 2700 w 21600"/>
                <a:gd name="T9" fmla="*/ 2700 h 21600"/>
                <a:gd name="T10" fmla="*/ 18900 w 21600"/>
                <a:gd name="T11" fmla="*/ 189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800" y="21600"/>
                  </a:lnTo>
                  <a:lnTo>
                    <a:pt x="198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rot="10800000" wrap="none" lIns="0" tIns="0" rIns="0" bIns="0" anchor="ctr">
              <a:flatTx/>
            </a:bodyPr>
            <a:lstStyle/>
            <a:p>
              <a:pPr algn="ctr"/>
              <a:r>
                <a:rPr lang="zh-CN" altLang="en-US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黑体" charset="0"/>
                  <a:cs typeface="黑体" charset="0"/>
                </a:rPr>
                <a:t>做中学习</a:t>
              </a:r>
            </a:p>
          </p:txBody>
        </p:sp>
        <p:sp>
          <p:nvSpPr>
            <p:cNvPr id="1030" name="_s1030"/>
            <p:cNvSpPr>
              <a:spLocks noChangeArrowheads="1"/>
            </p:cNvSpPr>
            <p:nvPr/>
          </p:nvSpPr>
          <p:spPr bwMode="auto">
            <a:xfrm flipV="1">
              <a:off x="2009" y="2302"/>
              <a:ext cx="1940" cy="336"/>
            </a:xfrm>
            <a:custGeom>
              <a:avLst/>
              <a:gdLst>
                <a:gd name="G0" fmla="+- 2160 0 0"/>
                <a:gd name="G1" fmla="+- 21600 0 2160"/>
                <a:gd name="G2" fmla="*/ 2160 1 2"/>
                <a:gd name="G3" fmla="+- 21600 0 G2"/>
                <a:gd name="G4" fmla="+/ 2160 21600 2"/>
                <a:gd name="G5" fmla="+/ G1 0 2"/>
                <a:gd name="G6" fmla="*/ 21600 21600 2160"/>
                <a:gd name="G7" fmla="*/ G6 1 2"/>
                <a:gd name="G8" fmla="+- 21600 0 G7"/>
                <a:gd name="G9" fmla="*/ 21600 1 2"/>
                <a:gd name="G10" fmla="+- 2160 0 G9"/>
                <a:gd name="G11" fmla="?: G10 G8 0"/>
                <a:gd name="G12" fmla="?: G10 G7 21600"/>
                <a:gd name="T0" fmla="*/ 20520 w 21600"/>
                <a:gd name="T1" fmla="*/ 10800 h 21600"/>
                <a:gd name="T2" fmla="*/ 10800 w 21600"/>
                <a:gd name="T3" fmla="*/ 21600 h 21600"/>
                <a:gd name="T4" fmla="*/ 1080 w 21600"/>
                <a:gd name="T5" fmla="*/ 10800 h 21600"/>
                <a:gd name="T6" fmla="*/ 10800 w 21600"/>
                <a:gd name="T7" fmla="*/ 0 h 21600"/>
                <a:gd name="T8" fmla="*/ 2880 w 21600"/>
                <a:gd name="T9" fmla="*/ 2880 h 21600"/>
                <a:gd name="T10" fmla="*/ 18720 w 21600"/>
                <a:gd name="T11" fmla="*/ 1872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160" y="21600"/>
                  </a:lnTo>
                  <a:lnTo>
                    <a:pt x="1944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rot="10800000" wrap="none" lIns="0" tIns="0" rIns="0" bIns="0" anchor="ctr">
              <a:flatTx/>
            </a:bodyPr>
            <a:lstStyle/>
            <a:p>
              <a:pPr algn="ctr"/>
              <a:r>
                <a:rPr lang="zh-CN" altLang="en-US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黑体" charset="0"/>
                  <a:cs typeface="黑体" charset="0"/>
                </a:rPr>
                <a:t>小组讨论</a:t>
              </a:r>
            </a:p>
          </p:txBody>
        </p:sp>
        <p:sp>
          <p:nvSpPr>
            <p:cNvPr id="1031" name="_s1031"/>
            <p:cNvSpPr>
              <a:spLocks noChangeArrowheads="1"/>
            </p:cNvSpPr>
            <p:nvPr/>
          </p:nvSpPr>
          <p:spPr bwMode="auto">
            <a:xfrm flipV="1">
              <a:off x="2203" y="1966"/>
              <a:ext cx="1552" cy="336"/>
            </a:xfrm>
            <a:custGeom>
              <a:avLst/>
              <a:gdLst>
                <a:gd name="G0" fmla="+- 2700 0 0"/>
                <a:gd name="G1" fmla="+- 21600 0 2700"/>
                <a:gd name="G2" fmla="*/ 2700 1 2"/>
                <a:gd name="G3" fmla="+- 21600 0 G2"/>
                <a:gd name="G4" fmla="+/ 2700 21600 2"/>
                <a:gd name="G5" fmla="+/ G1 0 2"/>
                <a:gd name="G6" fmla="*/ 21600 21600 2700"/>
                <a:gd name="G7" fmla="*/ G6 1 2"/>
                <a:gd name="G8" fmla="+- 21600 0 G7"/>
                <a:gd name="G9" fmla="*/ 21600 1 2"/>
                <a:gd name="G10" fmla="+- 2700 0 G9"/>
                <a:gd name="G11" fmla="?: G10 G8 0"/>
                <a:gd name="G12" fmla="?: G10 G7 21600"/>
                <a:gd name="T0" fmla="*/ 20250 w 21600"/>
                <a:gd name="T1" fmla="*/ 10800 h 21600"/>
                <a:gd name="T2" fmla="*/ 10800 w 21600"/>
                <a:gd name="T3" fmla="*/ 21600 h 21600"/>
                <a:gd name="T4" fmla="*/ 1350 w 21600"/>
                <a:gd name="T5" fmla="*/ 10800 h 21600"/>
                <a:gd name="T6" fmla="*/ 10800 w 21600"/>
                <a:gd name="T7" fmla="*/ 0 h 21600"/>
                <a:gd name="T8" fmla="*/ 3150 w 21600"/>
                <a:gd name="T9" fmla="*/ 3150 h 21600"/>
                <a:gd name="T10" fmla="*/ 18450 w 21600"/>
                <a:gd name="T11" fmla="*/ 1845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2700" y="21600"/>
                  </a:lnTo>
                  <a:lnTo>
                    <a:pt x="189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rot="10800000" wrap="none" lIns="0" tIns="0" rIns="0" bIns="0" anchor="ctr">
              <a:flatTx/>
            </a:bodyPr>
            <a:lstStyle/>
            <a:p>
              <a:pPr algn="ctr"/>
              <a:r>
                <a:rPr lang="zh-CN" altLang="en-US" sz="240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黑体" charset="0"/>
                  <a:cs typeface="黑体" charset="0"/>
                </a:rPr>
                <a:t>案例学习</a:t>
              </a:r>
            </a:p>
          </p:txBody>
        </p:sp>
        <p:sp>
          <p:nvSpPr>
            <p:cNvPr id="1032" name="_s1032"/>
            <p:cNvSpPr>
              <a:spLocks noChangeArrowheads="1"/>
            </p:cNvSpPr>
            <p:nvPr/>
          </p:nvSpPr>
          <p:spPr bwMode="auto">
            <a:xfrm flipV="1">
              <a:off x="2397" y="1630"/>
              <a:ext cx="1164" cy="336"/>
            </a:xfrm>
            <a:custGeom>
              <a:avLst/>
              <a:gdLst>
                <a:gd name="G0" fmla="+- 3600 0 0"/>
                <a:gd name="G1" fmla="+- 21600 0 3600"/>
                <a:gd name="G2" fmla="*/ 3600 1 2"/>
                <a:gd name="G3" fmla="+- 21600 0 G2"/>
                <a:gd name="G4" fmla="+/ 3600 21600 2"/>
                <a:gd name="G5" fmla="+/ G1 0 2"/>
                <a:gd name="G6" fmla="*/ 21600 21600 3600"/>
                <a:gd name="G7" fmla="*/ G6 1 2"/>
                <a:gd name="G8" fmla="+- 21600 0 G7"/>
                <a:gd name="G9" fmla="*/ 21600 1 2"/>
                <a:gd name="G10" fmla="+- 3600 0 G9"/>
                <a:gd name="G11" fmla="?: G10 G8 0"/>
                <a:gd name="G12" fmla="?: G10 G7 21600"/>
                <a:gd name="T0" fmla="*/ 19800 w 21600"/>
                <a:gd name="T1" fmla="*/ 10800 h 21600"/>
                <a:gd name="T2" fmla="*/ 10800 w 21600"/>
                <a:gd name="T3" fmla="*/ 21600 h 21600"/>
                <a:gd name="T4" fmla="*/ 1800 w 21600"/>
                <a:gd name="T5" fmla="*/ 10800 h 21600"/>
                <a:gd name="T6" fmla="*/ 10800 w 21600"/>
                <a:gd name="T7" fmla="*/ 0 h 21600"/>
                <a:gd name="T8" fmla="*/ 3600 w 21600"/>
                <a:gd name="T9" fmla="*/ 3600 h 21600"/>
                <a:gd name="T10" fmla="*/ 18000 w 21600"/>
                <a:gd name="T11" fmla="*/ 180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3600" y="21600"/>
                  </a:lnTo>
                  <a:lnTo>
                    <a:pt x="180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rot="10800000" wrap="none" lIns="0" tIns="0" rIns="0" bIns="0" anchor="ctr">
              <a:flatTx/>
            </a:bodyPr>
            <a:lstStyle/>
            <a:p>
              <a:pPr algn="ctr"/>
              <a:r>
                <a:rPr lang="zh-CN" altLang="en-U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黑体" charset="0"/>
                  <a:cs typeface="黑体" charset="0"/>
                </a:rPr>
                <a:t>声音视频</a:t>
              </a:r>
            </a:p>
          </p:txBody>
        </p:sp>
        <p:sp>
          <p:nvSpPr>
            <p:cNvPr id="1033" name="_s1033"/>
            <p:cNvSpPr>
              <a:spLocks noChangeArrowheads="1"/>
            </p:cNvSpPr>
            <p:nvPr/>
          </p:nvSpPr>
          <p:spPr bwMode="auto">
            <a:xfrm flipV="1">
              <a:off x="2591" y="1294"/>
              <a:ext cx="776" cy="336"/>
            </a:xfrm>
            <a:custGeom>
              <a:avLst/>
              <a:gdLst>
                <a:gd name="G0" fmla="+- 5400 0 0"/>
                <a:gd name="G1" fmla="+- 21600 0 5400"/>
                <a:gd name="G2" fmla="*/ 5400 1 2"/>
                <a:gd name="G3" fmla="+- 21600 0 G2"/>
                <a:gd name="G4" fmla="+/ 5400 21600 2"/>
                <a:gd name="G5" fmla="+/ G1 0 2"/>
                <a:gd name="G6" fmla="*/ 21600 21600 5400"/>
                <a:gd name="G7" fmla="*/ G6 1 2"/>
                <a:gd name="G8" fmla="+- 21600 0 G7"/>
                <a:gd name="G9" fmla="*/ 21600 1 2"/>
                <a:gd name="G10" fmla="+- 5400 0 G9"/>
                <a:gd name="G11" fmla="?: G10 G8 0"/>
                <a:gd name="G12" fmla="?: G10 G7 21600"/>
                <a:gd name="T0" fmla="*/ 18900 w 21600"/>
                <a:gd name="T1" fmla="*/ 10800 h 21600"/>
                <a:gd name="T2" fmla="*/ 10800 w 21600"/>
                <a:gd name="T3" fmla="*/ 21600 h 21600"/>
                <a:gd name="T4" fmla="*/ 2700 w 21600"/>
                <a:gd name="T5" fmla="*/ 10800 h 21600"/>
                <a:gd name="T6" fmla="*/ 10800 w 21600"/>
                <a:gd name="T7" fmla="*/ 0 h 21600"/>
                <a:gd name="T8" fmla="*/ 4500 w 21600"/>
                <a:gd name="T9" fmla="*/ 4500 h 21600"/>
                <a:gd name="T10" fmla="*/ 17100 w 21600"/>
                <a:gd name="T11" fmla="*/ 171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5400" y="21600"/>
                  </a:lnTo>
                  <a:lnTo>
                    <a:pt x="162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rot="10800000" wrap="none" lIns="0" tIns="0" rIns="0" bIns="0" anchor="ctr">
              <a:flatTx/>
            </a:bodyPr>
            <a:lstStyle/>
            <a:p>
              <a:pPr algn="ctr"/>
              <a:r>
                <a:rPr lang="zh-CN" altLang="en-U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黑体" charset="0"/>
                  <a:cs typeface="黑体" charset="0"/>
                </a:rPr>
                <a:t>阅读</a:t>
              </a:r>
            </a:p>
          </p:txBody>
        </p:sp>
        <p:sp>
          <p:nvSpPr>
            <p:cNvPr id="1034" name="_s1034"/>
            <p:cNvSpPr>
              <a:spLocks noChangeArrowheads="1"/>
            </p:cNvSpPr>
            <p:nvPr/>
          </p:nvSpPr>
          <p:spPr bwMode="auto">
            <a:xfrm flipV="1">
              <a:off x="2785" y="958"/>
              <a:ext cx="388" cy="336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gradFill rotWithShape="1">
              <a:gsLst>
                <a:gs pos="0">
                  <a:schemeClr val="bg2"/>
                </a:gs>
                <a:gs pos="100000">
                  <a:schemeClr val="bg1"/>
                </a:gs>
              </a:gsLst>
              <a:path path="rect">
                <a:fillToRect l="100000" b="100000"/>
              </a:path>
            </a:gradFill>
            <a:ln w="9525">
              <a:miter lim="800000"/>
              <a:headEnd/>
              <a:tailEnd/>
            </a:ln>
            <a:scene3d>
              <a:camera prst="legacyObliqueTopRight"/>
              <a:lightRig rig="legacyFlat3" dir="b"/>
            </a:scene3d>
            <a:sp3d extrusionH="887400" prstMaterial="legacyMatte">
              <a:bevelT w="13500" h="13500" prst="angle"/>
              <a:bevelB w="13500" h="13500" prst="angle"/>
              <a:extrusionClr>
                <a:schemeClr val="bg2"/>
              </a:extrusionClr>
            </a:sp3d>
          </p:spPr>
          <p:txBody>
            <a:bodyPr rot="10800000" wrap="none" lIns="0" tIns="0" rIns="0" bIns="0" anchor="ctr">
              <a:flatTx/>
            </a:bodyPr>
            <a:lstStyle/>
            <a:p>
              <a:pPr algn="ctr">
                <a:lnSpc>
                  <a:spcPct val="80000"/>
                </a:lnSpc>
              </a:pPr>
              <a:r>
                <a:rPr lang="zh-CN" altLang="en-US" sz="2400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FFFFFF"/>
                    </a:outerShdw>
                  </a:effectLst>
                  <a:ea typeface="黑体" charset="0"/>
                  <a:cs typeface="黑体" charset="0"/>
                </a:rPr>
                <a:t>演讲</a:t>
              </a:r>
            </a:p>
          </p:txBody>
        </p:sp>
      </p:grpSp>
      <p:sp>
        <p:nvSpPr>
          <p:cNvPr id="54284" name="Text Box 12"/>
          <p:cNvSpPr txBox="1">
            <a:spLocks noChangeArrowheads="1"/>
          </p:cNvSpPr>
          <p:nvPr/>
        </p:nvSpPr>
        <p:spPr bwMode="auto">
          <a:xfrm>
            <a:off x="6516216" y="813512"/>
            <a:ext cx="1723549" cy="4204228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>
              <a:lnSpc>
                <a:spcPct val="140000"/>
              </a:lnSpc>
            </a:pP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平均记忆率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5</a:t>
            </a: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％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10</a:t>
            </a: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％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20</a:t>
            </a: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％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30</a:t>
            </a: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％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50</a:t>
            </a: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％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75</a:t>
            </a: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％</a:t>
            </a:r>
          </a:p>
          <a:p>
            <a:pPr algn="ctr" eaLnBrk="1" hangingPunct="1">
              <a:lnSpc>
                <a:spcPct val="140000"/>
              </a:lnSpc>
            </a:pPr>
            <a:r>
              <a:rPr lang="en-US" altLang="zh-CN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80</a:t>
            </a:r>
            <a:r>
              <a:rPr lang="zh-CN" altLang="en-US" sz="2400" b="1" dirty="0">
                <a:solidFill>
                  <a:srgbClr val="000000"/>
                </a:solidFill>
                <a:effectLst>
                  <a:outerShdw blurRad="38100" dist="38100" dir="2700000" algn="tl">
                    <a:srgbClr val="DDDDDD"/>
                  </a:outerShdw>
                </a:effectLst>
                <a:latin typeface="华文楷体" charset="0"/>
                <a:ea typeface="华文楷体" charset="0"/>
                <a:cs typeface="华文楷体" charset="0"/>
              </a:rPr>
              <a:t>％</a:t>
            </a:r>
          </a:p>
        </p:txBody>
      </p:sp>
      <p:sp>
        <p:nvSpPr>
          <p:cNvPr id="54285" name="Text Box 13"/>
          <p:cNvSpPr txBox="1">
            <a:spLocks noChangeArrowheads="1"/>
          </p:cNvSpPr>
          <p:nvPr/>
        </p:nvSpPr>
        <p:spPr bwMode="auto">
          <a:xfrm>
            <a:off x="107951" y="5046928"/>
            <a:ext cx="9008445" cy="40011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wrap="none">
            <a:spAutoFit/>
            <a:flatTx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  <a:cs typeface="宋体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ea typeface="宋体" charset="0"/>
              </a:defRPr>
            </a:lvl9pPr>
          </a:lstStyle>
          <a:p>
            <a:pPr algn="ctr" eaLnBrk="1" hangingPunct="1"/>
            <a:r>
              <a:rPr lang="en-US" altLang="zh-CN" sz="2000" dirty="0">
                <a:effectLst>
                  <a:outerShdw blurRad="38100" dist="38100" dir="2700000" algn="tl">
                    <a:srgbClr val="DDDDDD"/>
                  </a:outerShdw>
                </a:effectLst>
              </a:rPr>
              <a:t>The Learning Pyramid, taken from “Corporate Universities” by Jeanne Meister </a:t>
            </a:r>
          </a:p>
        </p:txBody>
      </p:sp>
    </p:spTree>
    <p:extLst>
      <p:ext uri="{BB962C8B-B14F-4D97-AF65-F5344CB8AC3E}">
        <p14:creationId xmlns:p14="http://schemas.microsoft.com/office/powerpoint/2010/main" val="2686801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4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54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4" grpId="0"/>
      <p:bldP spid="54285" grpId="0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关键知识：常用税种计算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增值税</a:t>
            </a:r>
            <a:endParaRPr kumimoji="1" lang="en-US" altLang="zh-CN" dirty="0" smtClean="0"/>
          </a:p>
          <a:p>
            <a:r>
              <a:rPr kumimoji="1" lang="zh-CN" altLang="en-US" dirty="0" smtClean="0"/>
              <a:t>营业税</a:t>
            </a:r>
            <a:endParaRPr kumimoji="1" lang="en-US" altLang="zh-CN" dirty="0" smtClean="0"/>
          </a:p>
          <a:p>
            <a:r>
              <a:rPr kumimoji="1" lang="zh-CN" altLang="en-US" dirty="0" smtClean="0"/>
              <a:t>附加税</a:t>
            </a:r>
            <a:endParaRPr kumimoji="1" lang="en-US" altLang="zh-CN" dirty="0" smtClean="0"/>
          </a:p>
          <a:p>
            <a:r>
              <a:rPr kumimoji="1" lang="zh-CN" altLang="en-US" dirty="0" smtClean="0"/>
              <a:t>所得税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42712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财务管理重点问题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dirty="0" smtClean="0"/>
              <a:t>如何避免资金链断裂？</a:t>
            </a:r>
            <a:endParaRPr lang="en-US" dirty="0" smtClean="0"/>
          </a:p>
          <a:p>
            <a:r>
              <a:rPr dirty="0" smtClean="0"/>
              <a:t>公司持有多少现金合适？</a:t>
            </a:r>
            <a:endParaRPr lang="en-US" dirty="0" smtClean="0"/>
          </a:p>
          <a:p>
            <a:r>
              <a:rPr dirty="0" smtClean="0"/>
              <a:t>如何计算公司盈亏平衡点？</a:t>
            </a:r>
            <a:endParaRPr lang="en-US" dirty="0" smtClean="0"/>
          </a:p>
          <a:p>
            <a:r>
              <a:rPr lang="zh-CN" altLang="en-US" dirty="0"/>
              <a:t>什么时候筹资，筹资多少？</a:t>
            </a:r>
          </a:p>
          <a:p>
            <a:r>
              <a:rPr dirty="0" smtClean="0"/>
              <a:t>常用绩效分析财务指标有哪些？</a:t>
            </a:r>
            <a:endParaRPr lang="en-US" dirty="0" smtClean="0"/>
          </a:p>
          <a:p>
            <a:r>
              <a:rPr lang="zh-CN" altLang="en-US" dirty="0" smtClean="0"/>
              <a:t>财务与生产和销售部门如何做好协同？</a:t>
            </a:r>
            <a:endParaRPr lang="en-US" altLang="zh-CN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576902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知识点四：生产管理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产品生命周期</a:t>
            </a:r>
            <a:r>
              <a:rPr altLang="en-US" dirty="0" smtClean="0"/>
              <a:t>管理</a:t>
            </a:r>
            <a:endParaRPr lang="en-US" altLang="zh-CN" dirty="0" smtClean="0"/>
          </a:p>
          <a:p>
            <a:r>
              <a:rPr lang="zh-CN" altLang="en-US" dirty="0" smtClean="0"/>
              <a:t>产品投资回报分析</a:t>
            </a:r>
            <a:endParaRPr lang="en-US" altLang="zh-CN" dirty="0" smtClean="0"/>
          </a:p>
          <a:p>
            <a:r>
              <a:rPr dirty="0" smtClean="0"/>
              <a:t>采购、生产、存货管理</a:t>
            </a:r>
          </a:p>
          <a:p>
            <a:r>
              <a:rPr dirty="0" smtClean="0"/>
              <a:t>产品成本分析和控制</a:t>
            </a:r>
          </a:p>
          <a:p>
            <a:r>
              <a:rPr dirty="0" smtClean="0"/>
              <a:t>销售与生产的协作</a:t>
            </a:r>
            <a:endParaRPr dirty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268375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生产管理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厂房是租赁还是购买？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选择采购哪种类型的生产线？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以销定产还是以产定销？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库存量对销售及综合评价指标的影响？</a:t>
            </a:r>
            <a:endParaRPr lang="en-US" altLang="zh-CN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如何控制合理的库存量？</a:t>
            </a:r>
            <a:endParaRPr lang="en-US" altLang="zh-CN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如何保证生产的灵活性又使成本最低？</a:t>
            </a:r>
          </a:p>
          <a:p>
            <a:r>
              <a:rPr altLang="en-US" dirty="0" smtClean="0"/>
              <a:t>什么时候扩大生产规模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1514343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研发管理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是否需要进行新产品研发投入？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是否需要进行产品认证投入？</a:t>
            </a:r>
            <a:endParaRPr lang="en-US" altLang="zh-CN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研发认证投资对综合评价的影响如何？</a:t>
            </a:r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投入费用预算及投入时间规划</a:t>
            </a:r>
            <a:endParaRPr lang="en-US" altLang="zh-CN" dirty="0" smtClean="0"/>
          </a:p>
          <a:p>
            <a:pPr marL="411480" fontAlgn="auto">
              <a:spcAft>
                <a:spcPts val="0"/>
              </a:spcAft>
              <a:buFont typeface="Wingdings"/>
              <a:buChar char=""/>
              <a:defRPr/>
            </a:pPr>
            <a:r>
              <a:rPr dirty="0" smtClean="0"/>
              <a:t>产品投资回报率分析</a:t>
            </a:r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114493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知识点五：绩效分析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 smtClean="0"/>
              <a:t>分析经营绩效，找出公司存在关键问题</a:t>
            </a:r>
          </a:p>
          <a:p>
            <a:r>
              <a:rPr dirty="0" smtClean="0"/>
              <a:t>分析各细分市场竞争形势，调整目标市场，加大市场投入力度</a:t>
            </a:r>
          </a:p>
          <a:p>
            <a:r>
              <a:rPr dirty="0" smtClean="0"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</a:rPr>
              <a:t>完善产品线，加大</a:t>
            </a:r>
            <a:r>
              <a:rPr dirty="0" smtClean="0"/>
              <a:t>渠道扩张</a:t>
            </a:r>
          </a:p>
          <a:p>
            <a:r>
              <a:rPr dirty="0" smtClean="0"/>
              <a:t>扩展产能，提升盈利能力</a:t>
            </a:r>
          </a:p>
          <a:p>
            <a:endParaRPr lang="en-US" altLang="zh-CN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684656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讨论：如何提升经营绩效？</a:t>
            </a:r>
            <a:endParaRPr lang="zh-CN" altLang="en-US" dirty="0"/>
          </a:p>
        </p:txBody>
      </p:sp>
      <p:sp>
        <p:nvSpPr>
          <p:cNvPr id="4" name="Rectangle 1030"/>
          <p:cNvSpPr>
            <a:spLocks noChangeArrowheads="1"/>
          </p:cNvSpPr>
          <p:nvPr/>
        </p:nvSpPr>
        <p:spPr bwMode="ltGray">
          <a:xfrm>
            <a:off x="250950" y="1387277"/>
            <a:ext cx="1295400" cy="444500"/>
          </a:xfrm>
          <a:prstGeom prst="rect">
            <a:avLst/>
          </a:prstGeom>
          <a:noFill/>
          <a:ln w="9525">
            <a:solidFill>
              <a:srgbClr val="C0C0C0"/>
            </a:solidFill>
            <a:prstDash val="sysDot"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zh-CN" altLang="en-US" sz="2000" b="1" dirty="0" smtClean="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rPr>
              <a:t>管理分析</a:t>
            </a:r>
            <a:endParaRPr lang="zh-CN" alt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Kai"/>
              <a:ea typeface="Kai"/>
              <a:cs typeface="Kai"/>
            </a:endParaRPr>
          </a:p>
        </p:txBody>
      </p:sp>
      <p:grpSp>
        <p:nvGrpSpPr>
          <p:cNvPr id="3" name="Group 1123"/>
          <p:cNvGrpSpPr>
            <a:grpSpLocks/>
          </p:cNvGrpSpPr>
          <p:nvPr/>
        </p:nvGrpSpPr>
        <p:grpSpPr bwMode="auto">
          <a:xfrm>
            <a:off x="1551112" y="1331714"/>
            <a:ext cx="1828800" cy="508000"/>
            <a:chOff x="1152" y="1440"/>
            <a:chExt cx="1152" cy="384"/>
          </a:xfrm>
        </p:grpSpPr>
        <p:sp>
          <p:nvSpPr>
            <p:cNvPr id="6" name="AutoShape 1032"/>
            <p:cNvSpPr>
              <a:spLocks noChangeArrowheads="1"/>
            </p:cNvSpPr>
            <p:nvPr/>
          </p:nvSpPr>
          <p:spPr bwMode="ltGray">
            <a:xfrm>
              <a:off x="1392" y="1440"/>
              <a:ext cx="912" cy="384"/>
            </a:xfrm>
            <a:prstGeom prst="flowChartDecision">
              <a:avLst/>
            </a:prstGeom>
            <a:solidFill>
              <a:srgbClr val="FF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成本太高？</a:t>
              </a:r>
            </a:p>
          </p:txBody>
        </p:sp>
        <p:sp>
          <p:nvSpPr>
            <p:cNvPr id="7" name="Line 1035"/>
            <p:cNvSpPr>
              <a:spLocks noChangeShapeType="1"/>
            </p:cNvSpPr>
            <p:nvPr/>
          </p:nvSpPr>
          <p:spPr bwMode="ltGray">
            <a:xfrm>
              <a:off x="1152" y="1632"/>
              <a:ext cx="239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zh-CN" altLang="en-US">
                <a:solidFill>
                  <a:srgbClr val="000000"/>
                </a:solidFill>
                <a:latin typeface="Kai"/>
                <a:ea typeface="Kai"/>
                <a:cs typeface="Kai"/>
              </a:endParaRPr>
            </a:p>
          </p:txBody>
        </p:sp>
      </p:grpSp>
      <p:grpSp>
        <p:nvGrpSpPr>
          <p:cNvPr id="5" name="Group 1105"/>
          <p:cNvGrpSpPr>
            <a:grpSpLocks/>
          </p:cNvGrpSpPr>
          <p:nvPr/>
        </p:nvGrpSpPr>
        <p:grpSpPr bwMode="auto">
          <a:xfrm>
            <a:off x="179512" y="1829131"/>
            <a:ext cx="2514600" cy="772583"/>
            <a:chOff x="288" y="1816"/>
            <a:chExt cx="1584" cy="584"/>
          </a:xfrm>
        </p:grpSpPr>
        <p:sp>
          <p:nvSpPr>
            <p:cNvPr id="9" name="AutoShape 1033"/>
            <p:cNvSpPr>
              <a:spLocks noChangeArrowheads="1"/>
            </p:cNvSpPr>
            <p:nvPr/>
          </p:nvSpPr>
          <p:spPr bwMode="ltGray">
            <a:xfrm>
              <a:off x="288" y="2016"/>
              <a:ext cx="912" cy="384"/>
            </a:xfrm>
            <a:prstGeom prst="flowChartDecision">
              <a:avLst/>
            </a:prstGeom>
            <a:solidFill>
              <a:srgbClr val="FF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销售不足？</a:t>
              </a:r>
            </a:p>
          </p:txBody>
        </p:sp>
        <p:sp>
          <p:nvSpPr>
            <p:cNvPr id="10" name="Line 1034"/>
            <p:cNvSpPr>
              <a:spLocks noChangeShapeType="1"/>
            </p:cNvSpPr>
            <p:nvPr/>
          </p:nvSpPr>
          <p:spPr bwMode="ltGray">
            <a:xfrm>
              <a:off x="752" y="1816"/>
              <a:ext cx="3" cy="203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grpSp>
          <p:nvGrpSpPr>
            <p:cNvPr id="8" name="Group 1104"/>
            <p:cNvGrpSpPr>
              <a:grpSpLocks/>
            </p:cNvGrpSpPr>
            <p:nvPr/>
          </p:nvGrpSpPr>
          <p:grpSpPr bwMode="auto">
            <a:xfrm>
              <a:off x="1200" y="1832"/>
              <a:ext cx="672" cy="387"/>
              <a:chOff x="1200" y="1832"/>
              <a:chExt cx="672" cy="387"/>
            </a:xfrm>
          </p:grpSpPr>
          <p:sp>
            <p:nvSpPr>
              <p:cNvPr id="12" name="Text Box 1041"/>
              <p:cNvSpPr txBox="1">
                <a:spLocks noChangeArrowheads="1"/>
              </p:cNvSpPr>
              <p:nvPr/>
            </p:nvSpPr>
            <p:spPr bwMode="ltGray">
              <a:xfrm>
                <a:off x="1582" y="1963"/>
                <a:ext cx="212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否</a:t>
                </a:r>
              </a:p>
            </p:txBody>
          </p:sp>
          <p:sp>
            <p:nvSpPr>
              <p:cNvPr id="13" name="Line 1047"/>
              <p:cNvSpPr>
                <a:spLocks noChangeShapeType="1"/>
              </p:cNvSpPr>
              <p:nvPr/>
            </p:nvSpPr>
            <p:spPr bwMode="ltGray">
              <a:xfrm>
                <a:off x="1200" y="2208"/>
                <a:ext cx="672" cy="0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 type="arrow" w="med" len="med"/>
                <a:tailEnd type="none"/>
              </a:ln>
              <a:effectLst/>
            </p:spPr>
            <p:txBody>
              <a:bodyPr wrap="none" anchor="ctr"/>
              <a:lstStyle/>
              <a:p>
                <a:endPara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endParaRPr>
              </a:p>
            </p:txBody>
          </p:sp>
          <p:sp>
            <p:nvSpPr>
              <p:cNvPr id="14" name="Line 1048"/>
              <p:cNvSpPr>
                <a:spLocks noChangeShapeType="1"/>
              </p:cNvSpPr>
              <p:nvPr/>
            </p:nvSpPr>
            <p:spPr bwMode="ltGray">
              <a:xfrm>
                <a:off x="1856" y="1832"/>
                <a:ext cx="0" cy="384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 type="stealth" w="med" len="med"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endParaRPr>
              </a:p>
            </p:txBody>
          </p:sp>
        </p:grpSp>
      </p:grpSp>
      <p:grpSp>
        <p:nvGrpSpPr>
          <p:cNvPr id="11" name="Group 1125"/>
          <p:cNvGrpSpPr>
            <a:grpSpLocks/>
          </p:cNvGrpSpPr>
          <p:nvPr/>
        </p:nvGrpSpPr>
        <p:grpSpPr bwMode="auto">
          <a:xfrm>
            <a:off x="3379912" y="2456188"/>
            <a:ext cx="2895600" cy="463020"/>
            <a:chOff x="2304" y="2290"/>
            <a:chExt cx="1824" cy="350"/>
          </a:xfrm>
        </p:grpSpPr>
        <p:sp>
          <p:nvSpPr>
            <p:cNvPr id="16" name="Text Box 1055"/>
            <p:cNvSpPr txBox="1">
              <a:spLocks noChangeArrowheads="1"/>
            </p:cNvSpPr>
            <p:nvPr/>
          </p:nvSpPr>
          <p:spPr bwMode="ltGray">
            <a:xfrm>
              <a:off x="2348" y="2290"/>
              <a:ext cx="512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不充分</a:t>
              </a:r>
            </a:p>
          </p:txBody>
        </p:sp>
        <p:grpSp>
          <p:nvGrpSpPr>
            <p:cNvPr id="15" name="Group 1107"/>
            <p:cNvGrpSpPr>
              <a:grpSpLocks/>
            </p:cNvGrpSpPr>
            <p:nvPr/>
          </p:nvGrpSpPr>
          <p:grpSpPr bwMode="auto">
            <a:xfrm>
              <a:off x="2304" y="2400"/>
              <a:ext cx="1824" cy="240"/>
              <a:chOff x="2304" y="2400"/>
              <a:chExt cx="1824" cy="240"/>
            </a:xfrm>
          </p:grpSpPr>
          <p:sp>
            <p:nvSpPr>
              <p:cNvPr id="18" name="Line 1054"/>
              <p:cNvSpPr>
                <a:spLocks noChangeShapeType="1"/>
              </p:cNvSpPr>
              <p:nvPr/>
            </p:nvSpPr>
            <p:spPr bwMode="ltGray">
              <a:xfrm>
                <a:off x="2304" y="2544"/>
                <a:ext cx="816" cy="0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endParaRPr>
              </a:p>
            </p:txBody>
          </p:sp>
          <p:sp>
            <p:nvSpPr>
              <p:cNvPr id="19" name="AutoShape 1056"/>
              <p:cNvSpPr>
                <a:spLocks noChangeArrowheads="1"/>
              </p:cNvSpPr>
              <p:nvPr/>
            </p:nvSpPr>
            <p:spPr bwMode="ltGray">
              <a:xfrm>
                <a:off x="3120" y="2400"/>
                <a:ext cx="1008" cy="240"/>
              </a:xfrm>
              <a:prstGeom prst="flowChartTerminator">
                <a:avLst/>
              </a:prstGeom>
              <a:solidFill>
                <a:srgbClr val="FFCCFF"/>
              </a:solidFill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行业调整</a:t>
                </a:r>
              </a:p>
            </p:txBody>
          </p:sp>
        </p:grpSp>
      </p:grpSp>
      <p:grpSp>
        <p:nvGrpSpPr>
          <p:cNvPr id="17" name="Group 1124"/>
          <p:cNvGrpSpPr>
            <a:grpSpLocks/>
          </p:cNvGrpSpPr>
          <p:nvPr/>
        </p:nvGrpSpPr>
        <p:grpSpPr bwMode="auto">
          <a:xfrm>
            <a:off x="865312" y="2538212"/>
            <a:ext cx="2514600" cy="566208"/>
            <a:chOff x="720" y="2352"/>
            <a:chExt cx="1584" cy="428"/>
          </a:xfrm>
        </p:grpSpPr>
        <p:sp>
          <p:nvSpPr>
            <p:cNvPr id="21" name="Line 1049"/>
            <p:cNvSpPr>
              <a:spLocks noChangeShapeType="1"/>
            </p:cNvSpPr>
            <p:nvPr/>
          </p:nvSpPr>
          <p:spPr bwMode="ltGray">
            <a:xfrm>
              <a:off x="720" y="2400"/>
              <a:ext cx="0" cy="144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22" name="Line 1050"/>
            <p:cNvSpPr>
              <a:spLocks noChangeShapeType="1"/>
            </p:cNvSpPr>
            <p:nvPr/>
          </p:nvSpPr>
          <p:spPr bwMode="ltGray">
            <a:xfrm>
              <a:off x="720" y="2544"/>
              <a:ext cx="672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23" name="Text Box 1051"/>
            <p:cNvSpPr txBox="1">
              <a:spLocks noChangeArrowheads="1"/>
            </p:cNvSpPr>
            <p:nvPr/>
          </p:nvSpPr>
          <p:spPr bwMode="ltGray">
            <a:xfrm>
              <a:off x="746" y="2524"/>
              <a:ext cx="246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是</a:t>
              </a:r>
            </a:p>
          </p:txBody>
        </p:sp>
        <p:sp>
          <p:nvSpPr>
            <p:cNvPr id="24" name="AutoShape 1059"/>
            <p:cNvSpPr>
              <a:spLocks noChangeArrowheads="1"/>
            </p:cNvSpPr>
            <p:nvPr/>
          </p:nvSpPr>
          <p:spPr bwMode="ltGray">
            <a:xfrm>
              <a:off x="1392" y="2352"/>
              <a:ext cx="912" cy="384"/>
            </a:xfrm>
            <a:prstGeom prst="flowChartDecision">
              <a:avLst/>
            </a:prstGeom>
            <a:solidFill>
              <a:srgbClr val="FF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行业空间？</a:t>
              </a:r>
            </a:p>
          </p:txBody>
        </p:sp>
      </p:grpSp>
      <p:grpSp>
        <p:nvGrpSpPr>
          <p:cNvPr id="20" name="Group 1108"/>
          <p:cNvGrpSpPr>
            <a:grpSpLocks/>
          </p:cNvGrpSpPr>
          <p:nvPr/>
        </p:nvGrpSpPr>
        <p:grpSpPr bwMode="auto">
          <a:xfrm>
            <a:off x="1932112" y="2954932"/>
            <a:ext cx="1447800" cy="789781"/>
            <a:chOff x="1392" y="2667"/>
            <a:chExt cx="912" cy="597"/>
          </a:xfrm>
        </p:grpSpPr>
        <p:sp>
          <p:nvSpPr>
            <p:cNvPr id="26" name="Line 1057"/>
            <p:cNvSpPr>
              <a:spLocks noChangeShapeType="1"/>
            </p:cNvSpPr>
            <p:nvPr/>
          </p:nvSpPr>
          <p:spPr bwMode="ltGray">
            <a:xfrm>
              <a:off x="1847" y="2752"/>
              <a:ext cx="0" cy="144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pPr algn="ctr"/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27" name="Text Box 1058"/>
            <p:cNvSpPr txBox="1">
              <a:spLocks noChangeArrowheads="1"/>
            </p:cNvSpPr>
            <p:nvPr/>
          </p:nvSpPr>
          <p:spPr bwMode="ltGray">
            <a:xfrm>
              <a:off x="1879" y="2667"/>
              <a:ext cx="383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充分</a:t>
              </a:r>
            </a:p>
          </p:txBody>
        </p:sp>
        <p:sp>
          <p:nvSpPr>
            <p:cNvPr id="28" name="AutoShape 1060"/>
            <p:cNvSpPr>
              <a:spLocks noChangeArrowheads="1"/>
            </p:cNvSpPr>
            <p:nvPr/>
          </p:nvSpPr>
          <p:spPr bwMode="ltGray">
            <a:xfrm>
              <a:off x="1392" y="2880"/>
              <a:ext cx="912" cy="384"/>
            </a:xfrm>
            <a:prstGeom prst="flowChartDecision">
              <a:avLst/>
            </a:prstGeom>
            <a:solidFill>
              <a:srgbClr val="FF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细分市场？</a:t>
              </a:r>
            </a:p>
          </p:txBody>
        </p:sp>
      </p:grpSp>
      <p:grpSp>
        <p:nvGrpSpPr>
          <p:cNvPr id="25" name="Group 1126"/>
          <p:cNvGrpSpPr>
            <a:grpSpLocks/>
          </p:cNvGrpSpPr>
          <p:nvPr/>
        </p:nvGrpSpPr>
        <p:grpSpPr bwMode="auto">
          <a:xfrm>
            <a:off x="3379912" y="3175863"/>
            <a:ext cx="2909888" cy="472283"/>
            <a:chOff x="2304" y="2834"/>
            <a:chExt cx="1833" cy="357"/>
          </a:xfrm>
        </p:grpSpPr>
        <p:sp>
          <p:nvSpPr>
            <p:cNvPr id="30" name="Text Box 1061"/>
            <p:cNvSpPr txBox="1">
              <a:spLocks noChangeArrowheads="1"/>
            </p:cNvSpPr>
            <p:nvPr/>
          </p:nvSpPr>
          <p:spPr bwMode="ltGray">
            <a:xfrm>
              <a:off x="2348" y="2834"/>
              <a:ext cx="512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不够大</a:t>
              </a:r>
            </a:p>
          </p:txBody>
        </p:sp>
        <p:grpSp>
          <p:nvGrpSpPr>
            <p:cNvPr id="29" name="Group 1109"/>
            <p:cNvGrpSpPr>
              <a:grpSpLocks/>
            </p:cNvGrpSpPr>
            <p:nvPr/>
          </p:nvGrpSpPr>
          <p:grpSpPr bwMode="auto">
            <a:xfrm>
              <a:off x="2304" y="2951"/>
              <a:ext cx="1833" cy="240"/>
              <a:chOff x="2304" y="2951"/>
              <a:chExt cx="1833" cy="240"/>
            </a:xfrm>
          </p:grpSpPr>
          <p:sp>
            <p:nvSpPr>
              <p:cNvPr id="32" name="Line 1062"/>
              <p:cNvSpPr>
                <a:spLocks noChangeShapeType="1"/>
              </p:cNvSpPr>
              <p:nvPr/>
            </p:nvSpPr>
            <p:spPr bwMode="ltGray">
              <a:xfrm>
                <a:off x="2304" y="3072"/>
                <a:ext cx="816" cy="0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endParaRPr>
              </a:p>
            </p:txBody>
          </p:sp>
          <p:sp>
            <p:nvSpPr>
              <p:cNvPr id="33" name="AutoShape 1063"/>
              <p:cNvSpPr>
                <a:spLocks noChangeArrowheads="1"/>
              </p:cNvSpPr>
              <p:nvPr/>
            </p:nvSpPr>
            <p:spPr bwMode="ltGray">
              <a:xfrm>
                <a:off x="3129" y="2951"/>
                <a:ext cx="1008" cy="240"/>
              </a:xfrm>
              <a:prstGeom prst="flowChartTerminator">
                <a:avLst/>
              </a:prstGeom>
              <a:solidFill>
                <a:srgbClr val="FFCCFF"/>
              </a:solidFill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重新定位</a:t>
                </a:r>
              </a:p>
            </p:txBody>
          </p:sp>
        </p:grpSp>
      </p:grpSp>
      <p:grpSp>
        <p:nvGrpSpPr>
          <p:cNvPr id="31" name="Group 1110"/>
          <p:cNvGrpSpPr>
            <a:grpSpLocks/>
          </p:cNvGrpSpPr>
          <p:nvPr/>
        </p:nvGrpSpPr>
        <p:grpSpPr bwMode="auto">
          <a:xfrm>
            <a:off x="1932112" y="3679891"/>
            <a:ext cx="1447800" cy="763323"/>
            <a:chOff x="1392" y="3215"/>
            <a:chExt cx="912" cy="577"/>
          </a:xfrm>
        </p:grpSpPr>
        <p:sp>
          <p:nvSpPr>
            <p:cNvPr id="35" name="Text Box 1064"/>
            <p:cNvSpPr txBox="1">
              <a:spLocks noChangeArrowheads="1"/>
            </p:cNvSpPr>
            <p:nvPr/>
          </p:nvSpPr>
          <p:spPr bwMode="ltGray">
            <a:xfrm>
              <a:off x="1873" y="3215"/>
              <a:ext cx="375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够大</a:t>
              </a:r>
            </a:p>
          </p:txBody>
        </p:sp>
        <p:sp>
          <p:nvSpPr>
            <p:cNvPr id="36" name="Line 1066"/>
            <p:cNvSpPr>
              <a:spLocks noChangeShapeType="1"/>
            </p:cNvSpPr>
            <p:nvPr/>
          </p:nvSpPr>
          <p:spPr bwMode="ltGray">
            <a:xfrm>
              <a:off x="1856" y="3271"/>
              <a:ext cx="0" cy="144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pPr algn="ctr"/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37" name="AutoShape 1067"/>
            <p:cNvSpPr>
              <a:spLocks noChangeArrowheads="1"/>
            </p:cNvSpPr>
            <p:nvPr/>
          </p:nvSpPr>
          <p:spPr bwMode="ltGray">
            <a:xfrm>
              <a:off x="1392" y="3408"/>
              <a:ext cx="912" cy="384"/>
            </a:xfrm>
            <a:prstGeom prst="flowChartDecision">
              <a:avLst/>
            </a:prstGeom>
            <a:solidFill>
              <a:srgbClr val="FF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竞争能力？</a:t>
              </a:r>
            </a:p>
          </p:txBody>
        </p:sp>
      </p:grpSp>
      <p:grpSp>
        <p:nvGrpSpPr>
          <p:cNvPr id="34" name="Group 1111"/>
          <p:cNvGrpSpPr>
            <a:grpSpLocks/>
          </p:cNvGrpSpPr>
          <p:nvPr/>
        </p:nvGrpSpPr>
        <p:grpSpPr bwMode="auto">
          <a:xfrm>
            <a:off x="3379912" y="3824097"/>
            <a:ext cx="2743200" cy="619126"/>
            <a:chOff x="2304" y="3324"/>
            <a:chExt cx="1728" cy="468"/>
          </a:xfrm>
        </p:grpSpPr>
        <p:sp>
          <p:nvSpPr>
            <p:cNvPr id="39" name="Text Box 1071"/>
            <p:cNvSpPr txBox="1">
              <a:spLocks noChangeArrowheads="1"/>
            </p:cNvSpPr>
            <p:nvPr/>
          </p:nvSpPr>
          <p:spPr bwMode="ltGray">
            <a:xfrm>
              <a:off x="2348" y="3324"/>
              <a:ext cx="512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不够强</a:t>
              </a:r>
            </a:p>
          </p:txBody>
        </p:sp>
        <p:sp>
          <p:nvSpPr>
            <p:cNvPr id="40" name="Line 1072"/>
            <p:cNvSpPr>
              <a:spLocks noChangeShapeType="1"/>
            </p:cNvSpPr>
            <p:nvPr/>
          </p:nvSpPr>
          <p:spPr bwMode="ltGray">
            <a:xfrm>
              <a:off x="2304" y="3600"/>
              <a:ext cx="816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pPr algn="ctr"/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41" name="AutoShape 1074"/>
            <p:cNvSpPr>
              <a:spLocks noChangeArrowheads="1"/>
            </p:cNvSpPr>
            <p:nvPr/>
          </p:nvSpPr>
          <p:spPr bwMode="ltGray">
            <a:xfrm>
              <a:off x="3120" y="3408"/>
              <a:ext cx="912" cy="384"/>
            </a:xfrm>
            <a:prstGeom prst="flowChartDecision">
              <a:avLst/>
            </a:prstGeom>
            <a:solidFill>
              <a:srgbClr val="FF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内部改进？</a:t>
              </a:r>
            </a:p>
          </p:txBody>
        </p:sp>
      </p:grpSp>
      <p:grpSp>
        <p:nvGrpSpPr>
          <p:cNvPr id="38" name="Group 1117"/>
          <p:cNvGrpSpPr>
            <a:grpSpLocks/>
          </p:cNvGrpSpPr>
          <p:nvPr/>
        </p:nvGrpSpPr>
        <p:grpSpPr bwMode="auto">
          <a:xfrm>
            <a:off x="6116762" y="3824097"/>
            <a:ext cx="2749550" cy="619126"/>
            <a:chOff x="4028" y="3324"/>
            <a:chExt cx="1732" cy="468"/>
          </a:xfrm>
        </p:grpSpPr>
        <p:sp>
          <p:nvSpPr>
            <p:cNvPr id="43" name="Text Box 1079"/>
            <p:cNvSpPr txBox="1">
              <a:spLocks noChangeArrowheads="1"/>
            </p:cNvSpPr>
            <p:nvPr/>
          </p:nvSpPr>
          <p:spPr bwMode="ltGray">
            <a:xfrm>
              <a:off x="4028" y="3324"/>
              <a:ext cx="512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没可能</a:t>
              </a:r>
            </a:p>
          </p:txBody>
        </p:sp>
        <p:sp>
          <p:nvSpPr>
            <p:cNvPr id="44" name="Line 1080"/>
            <p:cNvSpPr>
              <a:spLocks noChangeShapeType="1"/>
            </p:cNvSpPr>
            <p:nvPr/>
          </p:nvSpPr>
          <p:spPr bwMode="ltGray">
            <a:xfrm>
              <a:off x="4032" y="3600"/>
              <a:ext cx="816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pPr algn="ctr"/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45" name="AutoShape 1081"/>
            <p:cNvSpPr>
              <a:spLocks noChangeArrowheads="1"/>
            </p:cNvSpPr>
            <p:nvPr/>
          </p:nvSpPr>
          <p:spPr bwMode="ltGray">
            <a:xfrm>
              <a:off x="4848" y="3408"/>
              <a:ext cx="912" cy="384"/>
            </a:xfrm>
            <a:prstGeom prst="flowChartDecision">
              <a:avLst/>
            </a:prstGeom>
            <a:solidFill>
              <a:srgbClr val="FF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对外合作？</a:t>
              </a:r>
            </a:p>
          </p:txBody>
        </p:sp>
      </p:grpSp>
      <p:grpSp>
        <p:nvGrpSpPr>
          <p:cNvPr id="42" name="Group 1118"/>
          <p:cNvGrpSpPr>
            <a:grpSpLocks/>
          </p:cNvGrpSpPr>
          <p:nvPr/>
        </p:nvGrpSpPr>
        <p:grpSpPr bwMode="auto">
          <a:xfrm>
            <a:off x="7342312" y="4420726"/>
            <a:ext cx="1600200" cy="679980"/>
            <a:chOff x="4800" y="3705"/>
            <a:chExt cx="1008" cy="514"/>
          </a:xfrm>
        </p:grpSpPr>
        <p:sp>
          <p:nvSpPr>
            <p:cNvPr id="47" name="Text Box 1082"/>
            <p:cNvSpPr txBox="1">
              <a:spLocks noChangeArrowheads="1"/>
            </p:cNvSpPr>
            <p:nvPr/>
          </p:nvSpPr>
          <p:spPr bwMode="ltGray">
            <a:xfrm>
              <a:off x="4848" y="3705"/>
              <a:ext cx="512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有可能</a:t>
              </a:r>
            </a:p>
          </p:txBody>
        </p:sp>
        <p:sp>
          <p:nvSpPr>
            <p:cNvPr id="48" name="Line 1083"/>
            <p:cNvSpPr>
              <a:spLocks noChangeShapeType="1"/>
            </p:cNvSpPr>
            <p:nvPr/>
          </p:nvSpPr>
          <p:spPr bwMode="ltGray">
            <a:xfrm>
              <a:off x="5303" y="3729"/>
              <a:ext cx="0" cy="193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pPr algn="ctr"/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49" name="AutoShape 1084"/>
            <p:cNvSpPr>
              <a:spLocks noChangeArrowheads="1"/>
            </p:cNvSpPr>
            <p:nvPr/>
          </p:nvSpPr>
          <p:spPr bwMode="ltGray">
            <a:xfrm>
              <a:off x="4800" y="3963"/>
              <a:ext cx="1008" cy="256"/>
            </a:xfrm>
            <a:prstGeom prst="flowChartProcess">
              <a:avLst/>
            </a:prstGeom>
            <a:solidFill>
              <a:srgbClr val="CC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确定合作伙伴</a:t>
              </a:r>
            </a:p>
          </p:txBody>
        </p:sp>
      </p:grpSp>
      <p:grpSp>
        <p:nvGrpSpPr>
          <p:cNvPr id="46" name="Group 1114"/>
          <p:cNvGrpSpPr>
            <a:grpSpLocks/>
          </p:cNvGrpSpPr>
          <p:nvPr/>
        </p:nvGrpSpPr>
        <p:grpSpPr bwMode="auto">
          <a:xfrm>
            <a:off x="3456112" y="4429986"/>
            <a:ext cx="2819400" cy="670720"/>
            <a:chOff x="2352" y="3705"/>
            <a:chExt cx="1776" cy="507"/>
          </a:xfrm>
        </p:grpSpPr>
        <p:grpSp>
          <p:nvGrpSpPr>
            <p:cNvPr id="50" name="Group 1113"/>
            <p:cNvGrpSpPr>
              <a:grpSpLocks/>
            </p:cNvGrpSpPr>
            <p:nvPr/>
          </p:nvGrpSpPr>
          <p:grpSpPr bwMode="auto">
            <a:xfrm>
              <a:off x="3120" y="3705"/>
              <a:ext cx="1008" cy="507"/>
              <a:chOff x="3120" y="3705"/>
              <a:chExt cx="1008" cy="507"/>
            </a:xfrm>
          </p:grpSpPr>
          <p:sp>
            <p:nvSpPr>
              <p:cNvPr id="54" name="Text Box 1075"/>
              <p:cNvSpPr txBox="1">
                <a:spLocks noChangeArrowheads="1"/>
              </p:cNvSpPr>
              <p:nvPr/>
            </p:nvSpPr>
            <p:spPr bwMode="ltGray">
              <a:xfrm>
                <a:off x="3124" y="3705"/>
                <a:ext cx="512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 algn="ctr">
                  <a:spcBef>
                    <a:spcPct val="50000"/>
                  </a:spcBef>
                </a:pPr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有可能</a:t>
                </a:r>
              </a:p>
            </p:txBody>
          </p:sp>
          <p:sp>
            <p:nvSpPr>
              <p:cNvPr id="55" name="Line 1076"/>
              <p:cNvSpPr>
                <a:spLocks noChangeShapeType="1"/>
              </p:cNvSpPr>
              <p:nvPr/>
            </p:nvSpPr>
            <p:spPr bwMode="ltGray">
              <a:xfrm>
                <a:off x="3575" y="3722"/>
                <a:ext cx="0" cy="193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pPr algn="ctr"/>
                <a:endPara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endParaRPr>
              </a:p>
            </p:txBody>
          </p:sp>
          <p:sp>
            <p:nvSpPr>
              <p:cNvPr id="56" name="AutoShape 1077"/>
              <p:cNvSpPr>
                <a:spLocks noChangeArrowheads="1"/>
              </p:cNvSpPr>
              <p:nvPr/>
            </p:nvSpPr>
            <p:spPr bwMode="ltGray">
              <a:xfrm>
                <a:off x="3120" y="3956"/>
                <a:ext cx="1008" cy="256"/>
              </a:xfrm>
              <a:prstGeom prst="flowChartProcess">
                <a:avLst/>
              </a:prstGeom>
              <a:solidFill>
                <a:srgbClr val="CCFFCC"/>
              </a:solidFill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 anchor="ctr">
                <a:spAutoFit/>
              </a:bodyPr>
              <a:lstStyle/>
              <a:p>
                <a:pPr algn="ctr"/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快速改进</a:t>
                </a:r>
              </a:p>
            </p:txBody>
          </p:sp>
        </p:grpSp>
        <p:sp>
          <p:nvSpPr>
            <p:cNvPr id="52" name="Line 1078"/>
            <p:cNvSpPr>
              <a:spLocks noChangeShapeType="1"/>
            </p:cNvSpPr>
            <p:nvPr/>
          </p:nvSpPr>
          <p:spPr bwMode="ltGray">
            <a:xfrm>
              <a:off x="2352" y="4080"/>
              <a:ext cx="768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 type="stealth" w="med" len="med"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53" name="Text Box 1086"/>
            <p:cNvSpPr txBox="1">
              <a:spLocks noChangeArrowheads="1"/>
            </p:cNvSpPr>
            <p:nvPr/>
          </p:nvSpPr>
          <p:spPr bwMode="ltGray">
            <a:xfrm>
              <a:off x="2448" y="3831"/>
              <a:ext cx="375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成功</a:t>
              </a:r>
            </a:p>
          </p:txBody>
        </p:sp>
      </p:grpSp>
      <p:grpSp>
        <p:nvGrpSpPr>
          <p:cNvPr id="51" name="Group 1116"/>
          <p:cNvGrpSpPr>
            <a:grpSpLocks/>
          </p:cNvGrpSpPr>
          <p:nvPr/>
        </p:nvGrpSpPr>
        <p:grpSpPr bwMode="auto">
          <a:xfrm>
            <a:off x="4286376" y="3490716"/>
            <a:ext cx="430212" cy="1453886"/>
            <a:chOff x="2875" y="3072"/>
            <a:chExt cx="271" cy="1099"/>
          </a:xfrm>
        </p:grpSpPr>
        <p:sp>
          <p:nvSpPr>
            <p:cNvPr id="58" name="Line 1087"/>
            <p:cNvSpPr>
              <a:spLocks noChangeShapeType="1"/>
            </p:cNvSpPr>
            <p:nvPr/>
          </p:nvSpPr>
          <p:spPr bwMode="ltGray">
            <a:xfrm>
              <a:off x="2928" y="3072"/>
              <a:ext cx="0" cy="1008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59" name="Text Box 1088"/>
            <p:cNvSpPr txBox="1">
              <a:spLocks noChangeArrowheads="1"/>
            </p:cNvSpPr>
            <p:nvPr/>
          </p:nvSpPr>
          <p:spPr bwMode="ltGray">
            <a:xfrm>
              <a:off x="2875" y="3636"/>
              <a:ext cx="271" cy="5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eaVert"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不成功</a:t>
              </a:r>
            </a:p>
          </p:txBody>
        </p:sp>
      </p:grpSp>
      <p:grpSp>
        <p:nvGrpSpPr>
          <p:cNvPr id="57" name="Group 1121"/>
          <p:cNvGrpSpPr>
            <a:grpSpLocks/>
          </p:cNvGrpSpPr>
          <p:nvPr/>
        </p:nvGrpSpPr>
        <p:grpSpPr bwMode="auto">
          <a:xfrm>
            <a:off x="6275512" y="3444412"/>
            <a:ext cx="1917700" cy="501385"/>
            <a:chOff x="4128" y="3037"/>
            <a:chExt cx="1208" cy="379"/>
          </a:xfrm>
        </p:grpSpPr>
        <p:sp>
          <p:nvSpPr>
            <p:cNvPr id="61" name="Line 1089"/>
            <p:cNvSpPr>
              <a:spLocks noChangeShapeType="1"/>
            </p:cNvSpPr>
            <p:nvPr/>
          </p:nvSpPr>
          <p:spPr bwMode="ltGray">
            <a:xfrm>
              <a:off x="4128" y="3072"/>
              <a:ext cx="1200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 type="stealth" w="med" len="med"/>
              <a:tailEnd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62" name="Line 1090"/>
            <p:cNvSpPr>
              <a:spLocks noChangeShapeType="1"/>
            </p:cNvSpPr>
            <p:nvPr/>
          </p:nvSpPr>
          <p:spPr bwMode="ltGray">
            <a:xfrm>
              <a:off x="5320" y="3080"/>
              <a:ext cx="0" cy="336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63" name="Text Box 1091"/>
            <p:cNvSpPr txBox="1">
              <a:spLocks noChangeArrowheads="1"/>
            </p:cNvSpPr>
            <p:nvPr/>
          </p:nvSpPr>
          <p:spPr bwMode="ltGray">
            <a:xfrm>
              <a:off x="4824" y="3037"/>
              <a:ext cx="512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没可能</a:t>
              </a:r>
            </a:p>
          </p:txBody>
        </p:sp>
      </p:grpSp>
      <p:grpSp>
        <p:nvGrpSpPr>
          <p:cNvPr id="60" name="Group 1119"/>
          <p:cNvGrpSpPr>
            <a:grpSpLocks/>
          </p:cNvGrpSpPr>
          <p:nvPr/>
        </p:nvGrpSpPr>
        <p:grpSpPr bwMode="auto">
          <a:xfrm>
            <a:off x="6275512" y="4596682"/>
            <a:ext cx="1066800" cy="359835"/>
            <a:chOff x="4128" y="3795"/>
            <a:chExt cx="672" cy="272"/>
          </a:xfrm>
        </p:grpSpPr>
        <p:sp>
          <p:nvSpPr>
            <p:cNvPr id="65" name="Line 1085"/>
            <p:cNvSpPr>
              <a:spLocks noChangeShapeType="1"/>
            </p:cNvSpPr>
            <p:nvPr/>
          </p:nvSpPr>
          <p:spPr bwMode="ltGray">
            <a:xfrm>
              <a:off x="4128" y="4067"/>
              <a:ext cx="672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 type="stealth" w="med" len="med"/>
              <a:tailEnd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66" name="Text Box 1093"/>
            <p:cNvSpPr txBox="1">
              <a:spLocks noChangeArrowheads="1"/>
            </p:cNvSpPr>
            <p:nvPr/>
          </p:nvSpPr>
          <p:spPr bwMode="ltGray">
            <a:xfrm>
              <a:off x="4176" y="3795"/>
              <a:ext cx="375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成功</a:t>
              </a:r>
            </a:p>
          </p:txBody>
        </p:sp>
      </p:grpSp>
      <p:grpSp>
        <p:nvGrpSpPr>
          <p:cNvPr id="64" name="Group 1120"/>
          <p:cNvGrpSpPr>
            <a:grpSpLocks/>
          </p:cNvGrpSpPr>
          <p:nvPr/>
        </p:nvGrpSpPr>
        <p:grpSpPr bwMode="auto">
          <a:xfrm>
            <a:off x="6897812" y="3490716"/>
            <a:ext cx="430213" cy="1453886"/>
            <a:chOff x="4520" y="3072"/>
            <a:chExt cx="271" cy="1099"/>
          </a:xfrm>
        </p:grpSpPr>
        <p:sp>
          <p:nvSpPr>
            <p:cNvPr id="68" name="Text Box 1094"/>
            <p:cNvSpPr txBox="1">
              <a:spLocks noChangeArrowheads="1"/>
            </p:cNvSpPr>
            <p:nvPr/>
          </p:nvSpPr>
          <p:spPr bwMode="ltGray">
            <a:xfrm>
              <a:off x="4520" y="3636"/>
              <a:ext cx="271" cy="535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vert="eaVert" wrap="none" anchor="ctr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不成功</a:t>
              </a:r>
            </a:p>
          </p:txBody>
        </p:sp>
        <p:sp>
          <p:nvSpPr>
            <p:cNvPr id="69" name="Line 1095"/>
            <p:cNvSpPr>
              <a:spLocks noChangeShapeType="1"/>
            </p:cNvSpPr>
            <p:nvPr/>
          </p:nvSpPr>
          <p:spPr bwMode="ltGray">
            <a:xfrm>
              <a:off x="4560" y="3072"/>
              <a:ext cx="0" cy="1008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</p:grpSp>
      <p:grpSp>
        <p:nvGrpSpPr>
          <p:cNvPr id="67" name="Group 1112"/>
          <p:cNvGrpSpPr>
            <a:grpSpLocks/>
          </p:cNvGrpSpPr>
          <p:nvPr/>
        </p:nvGrpSpPr>
        <p:grpSpPr bwMode="auto">
          <a:xfrm>
            <a:off x="1843212" y="4423372"/>
            <a:ext cx="1600200" cy="677334"/>
            <a:chOff x="1336" y="3684"/>
            <a:chExt cx="1008" cy="512"/>
          </a:xfrm>
        </p:grpSpPr>
        <p:sp>
          <p:nvSpPr>
            <p:cNvPr id="71" name="Line 1068"/>
            <p:cNvSpPr>
              <a:spLocks noChangeShapeType="1"/>
            </p:cNvSpPr>
            <p:nvPr/>
          </p:nvSpPr>
          <p:spPr bwMode="ltGray">
            <a:xfrm>
              <a:off x="1848" y="3706"/>
              <a:ext cx="0" cy="178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pPr algn="ctr"/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sp>
          <p:nvSpPr>
            <p:cNvPr id="72" name="Text Box 1069"/>
            <p:cNvSpPr txBox="1">
              <a:spLocks noChangeArrowheads="1"/>
            </p:cNvSpPr>
            <p:nvPr/>
          </p:nvSpPr>
          <p:spPr bwMode="ltGray">
            <a:xfrm>
              <a:off x="1872" y="3684"/>
              <a:ext cx="375" cy="256"/>
            </a:xfrm>
            <a:prstGeom prst="rect">
              <a:avLst/>
            </a:prstGeom>
            <a:noFill/>
            <a:ln w="12700">
              <a:noFill/>
              <a:miter lim="800000"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pPr algn="ctr">
                <a:spcBef>
                  <a:spcPct val="50000"/>
                </a:spcBef>
              </a:pPr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够强</a:t>
              </a:r>
            </a:p>
          </p:txBody>
        </p:sp>
        <p:sp>
          <p:nvSpPr>
            <p:cNvPr id="73" name="AutoShape 1097"/>
            <p:cNvSpPr>
              <a:spLocks noChangeArrowheads="1"/>
            </p:cNvSpPr>
            <p:nvPr/>
          </p:nvSpPr>
          <p:spPr bwMode="ltGray">
            <a:xfrm>
              <a:off x="1336" y="3940"/>
              <a:ext cx="1008" cy="256"/>
            </a:xfrm>
            <a:prstGeom prst="flowChartProcess">
              <a:avLst/>
            </a:prstGeom>
            <a:solidFill>
              <a:srgbClr val="CCFFCC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 algn="ctr"/>
              <a:r>
                <a: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加大市场投入</a:t>
              </a:r>
            </a:p>
          </p:txBody>
        </p:sp>
      </p:grpSp>
      <p:grpSp>
        <p:nvGrpSpPr>
          <p:cNvPr id="70" name="Group 1115"/>
          <p:cNvGrpSpPr>
            <a:grpSpLocks/>
          </p:cNvGrpSpPr>
          <p:nvPr/>
        </p:nvGrpSpPr>
        <p:grpSpPr bwMode="auto">
          <a:xfrm>
            <a:off x="255712" y="4783206"/>
            <a:ext cx="1600200" cy="317500"/>
            <a:chOff x="336" y="3936"/>
            <a:chExt cx="1008" cy="240"/>
          </a:xfrm>
        </p:grpSpPr>
        <p:sp>
          <p:nvSpPr>
            <p:cNvPr id="75" name="AutoShape 1096"/>
            <p:cNvSpPr>
              <a:spLocks noChangeArrowheads="1"/>
            </p:cNvSpPr>
            <p:nvPr/>
          </p:nvSpPr>
          <p:spPr bwMode="ltGray">
            <a:xfrm>
              <a:off x="336" y="3936"/>
              <a:ext cx="720" cy="240"/>
            </a:xfrm>
            <a:prstGeom prst="flowChartTerminator">
              <a:avLst/>
            </a:prstGeom>
            <a:solidFill>
              <a:srgbClr val="FFCCFF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r>
                <a: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收入增加</a:t>
              </a:r>
            </a:p>
          </p:txBody>
        </p:sp>
        <p:sp>
          <p:nvSpPr>
            <p:cNvPr id="76" name="Line 1098"/>
            <p:cNvSpPr>
              <a:spLocks noChangeShapeType="1"/>
            </p:cNvSpPr>
            <p:nvPr/>
          </p:nvSpPr>
          <p:spPr bwMode="ltGray">
            <a:xfrm>
              <a:off x="1056" y="4056"/>
              <a:ext cx="288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 type="stealth" w="med" len="med"/>
              <a:tailEnd/>
            </a:ln>
            <a:effectLst/>
          </p:spPr>
          <p:txBody>
            <a:bodyPr wrap="none" anchor="ctr"/>
            <a:lstStyle/>
            <a:p>
              <a:pPr algn="ctr"/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</p:grpSp>
      <p:grpSp>
        <p:nvGrpSpPr>
          <p:cNvPr id="74" name="Group 1103"/>
          <p:cNvGrpSpPr>
            <a:grpSpLocks/>
          </p:cNvGrpSpPr>
          <p:nvPr/>
        </p:nvGrpSpPr>
        <p:grpSpPr bwMode="auto">
          <a:xfrm>
            <a:off x="3379912" y="1129308"/>
            <a:ext cx="5008564" cy="1076854"/>
            <a:chOff x="2304" y="1287"/>
            <a:chExt cx="3155" cy="814"/>
          </a:xfrm>
        </p:grpSpPr>
        <p:sp>
          <p:nvSpPr>
            <p:cNvPr id="80" name="Line 1100"/>
            <p:cNvSpPr>
              <a:spLocks noChangeShapeType="1"/>
            </p:cNvSpPr>
            <p:nvPr/>
          </p:nvSpPr>
          <p:spPr bwMode="ltGray">
            <a:xfrm>
              <a:off x="4349" y="1632"/>
              <a:ext cx="384" cy="0"/>
            </a:xfrm>
            <a:prstGeom prst="line">
              <a:avLst/>
            </a:prstGeom>
            <a:noFill/>
            <a:ln w="12700">
              <a:solidFill>
                <a:srgbClr val="969696"/>
              </a:solidFill>
              <a:round/>
              <a:headEnd/>
              <a:tailEnd type="stealth" w="med" len="med"/>
            </a:ln>
            <a:effectLst/>
          </p:spPr>
          <p:txBody>
            <a:bodyPr wrap="none" anchor="ctr"/>
            <a:lstStyle/>
            <a:p>
              <a:endParaRPr lang="zh-CN" altLang="en-US" sz="1600" b="1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Kai"/>
                <a:ea typeface="Kai"/>
                <a:cs typeface="Kai"/>
              </a:endParaRPr>
            </a:p>
          </p:txBody>
        </p:sp>
        <p:grpSp>
          <p:nvGrpSpPr>
            <p:cNvPr id="77" name="Group 1102"/>
            <p:cNvGrpSpPr>
              <a:grpSpLocks/>
            </p:cNvGrpSpPr>
            <p:nvPr/>
          </p:nvGrpSpPr>
          <p:grpSpPr bwMode="auto">
            <a:xfrm>
              <a:off x="2304" y="1287"/>
              <a:ext cx="2157" cy="814"/>
              <a:chOff x="2304" y="1287"/>
              <a:chExt cx="2157" cy="814"/>
            </a:xfrm>
          </p:grpSpPr>
          <p:sp>
            <p:nvSpPr>
              <p:cNvPr id="81" name="Line 1036"/>
              <p:cNvSpPr>
                <a:spLocks noChangeShapeType="1"/>
              </p:cNvSpPr>
              <p:nvPr/>
            </p:nvSpPr>
            <p:spPr bwMode="ltGray">
              <a:xfrm flipV="1">
                <a:off x="2304" y="1622"/>
                <a:ext cx="615" cy="10"/>
              </a:xfrm>
              <a:prstGeom prst="line">
                <a:avLst/>
              </a:prstGeom>
              <a:noFill/>
              <a:ln w="12700">
                <a:solidFill>
                  <a:srgbClr val="969696"/>
                </a:solidFill>
                <a:round/>
                <a:headEnd/>
                <a:tailEnd type="stealth" w="med" len="med"/>
              </a:ln>
              <a:effectLst/>
            </p:spPr>
            <p:txBody>
              <a:bodyPr wrap="none" anchor="ctr"/>
              <a:lstStyle/>
              <a:p>
                <a:endParaRPr lang="zh-CN" altLang="en-US" sz="1600" b="1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endParaRPr>
              </a:p>
            </p:txBody>
          </p:sp>
          <p:sp>
            <p:nvSpPr>
              <p:cNvPr id="82" name="Text Box 1037"/>
              <p:cNvSpPr txBox="1">
                <a:spLocks noChangeArrowheads="1"/>
              </p:cNvSpPr>
              <p:nvPr/>
            </p:nvSpPr>
            <p:spPr bwMode="ltGray">
              <a:xfrm>
                <a:off x="2304" y="1350"/>
                <a:ext cx="246" cy="256"/>
              </a:xfrm>
              <a:prstGeom prst="rect">
                <a:avLst/>
              </a:prstGeom>
              <a:noFill/>
              <a:ln w="12700">
                <a:noFill/>
                <a:miter lim="800000"/>
                <a:headEnd/>
                <a:tailEnd/>
              </a:ln>
              <a:effectLst/>
            </p:spPr>
            <p:txBody>
              <a:bodyPr wrap="none" anchor="ctr"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是</a:t>
                </a:r>
              </a:p>
            </p:txBody>
          </p:sp>
          <p:sp>
            <p:nvSpPr>
              <p:cNvPr id="83" name="AutoShape 1039"/>
              <p:cNvSpPr>
                <a:spLocks noChangeArrowheads="1"/>
              </p:cNvSpPr>
              <p:nvPr/>
            </p:nvSpPr>
            <p:spPr bwMode="ltGray">
              <a:xfrm>
                <a:off x="2919" y="1287"/>
                <a:ext cx="1542" cy="814"/>
              </a:xfrm>
              <a:prstGeom prst="flowChartProcess">
                <a:avLst/>
              </a:prstGeom>
              <a:solidFill>
                <a:srgbClr val="CCFFCC"/>
              </a:solidFill>
              <a:ln w="12700">
                <a:solidFill>
                  <a:srgbClr val="969696"/>
                </a:solidFill>
                <a:miter lim="800000"/>
                <a:headEnd/>
                <a:tailEnd/>
              </a:ln>
              <a:effectLst/>
            </p:spPr>
            <p:txBody>
              <a:bodyPr wrap="square" anchor="ctr">
                <a:spAutoFit/>
              </a:bodyPr>
              <a:lstStyle/>
              <a:p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控制成本</a:t>
                </a:r>
              </a:p>
              <a:p>
                <a:pPr algn="l"/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－生产效率是否最优化？</a:t>
                </a:r>
              </a:p>
              <a:p>
                <a:pPr algn="l"/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－资金成本是否最合理？</a:t>
                </a:r>
              </a:p>
              <a:p>
                <a:pPr algn="l"/>
                <a:r>
                  <a:rPr lang="zh-CN" altLang="en-US" sz="1600" b="1" dirty="0">
                    <a:solidFill>
                      <a:srgbClr val="0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Kai"/>
                    <a:ea typeface="Kai"/>
                    <a:cs typeface="Kai"/>
                  </a:rPr>
                  <a:t>－市场投入是否最合理？</a:t>
                </a:r>
              </a:p>
            </p:txBody>
          </p:sp>
        </p:grpSp>
        <p:sp>
          <p:nvSpPr>
            <p:cNvPr id="79" name="AutoShape 1099"/>
            <p:cNvSpPr>
              <a:spLocks noChangeArrowheads="1"/>
            </p:cNvSpPr>
            <p:nvPr/>
          </p:nvSpPr>
          <p:spPr bwMode="ltGray">
            <a:xfrm>
              <a:off x="4739" y="1488"/>
              <a:ext cx="720" cy="240"/>
            </a:xfrm>
            <a:prstGeom prst="flowChartTerminator">
              <a:avLst/>
            </a:prstGeom>
            <a:solidFill>
              <a:srgbClr val="FFCCFF"/>
            </a:solidFill>
            <a:ln w="12700">
              <a:solidFill>
                <a:srgbClr val="969696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r>
                <a:rPr lang="zh-CN" altLang="en-US" sz="1600" b="1" dirty="0">
                  <a:solidFill>
                    <a:srgbClr val="0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Kai"/>
                  <a:ea typeface="Kai"/>
                  <a:cs typeface="Kai"/>
                </a:rPr>
                <a:t>成本降低</a:t>
              </a:r>
            </a:p>
          </p:txBody>
        </p:sp>
      </p:grpSp>
    </p:spTree>
    <p:custDataLst>
      <p:tags r:id="rId1"/>
    </p:custDataLst>
    <p:extLst>
      <p:ext uri="{BB962C8B-B14F-4D97-AF65-F5344CB8AC3E}">
        <p14:creationId xmlns:p14="http://schemas.microsoft.com/office/powerpoint/2010/main" val="199154962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autoUpdateAnimBg="0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知识点六：风险管理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pic>
        <p:nvPicPr>
          <p:cNvPr id="5" name="内容占位符 4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014" y="828146"/>
            <a:ext cx="8435975" cy="46328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95956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3"/>
          <p:cNvGrpSpPr/>
          <p:nvPr/>
        </p:nvGrpSpPr>
        <p:grpSpPr>
          <a:xfrm>
            <a:off x="642910" y="1547803"/>
            <a:ext cx="8000992" cy="416722"/>
            <a:chOff x="642974" y="1227804"/>
            <a:chExt cx="8000992" cy="500066"/>
          </a:xfrm>
        </p:grpSpPr>
        <p:pic>
          <p:nvPicPr>
            <p:cNvPr id="25" name="Rectangle 15363"/>
            <p:cNvPicPr>
              <a:picLocks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42974" y="1227804"/>
              <a:ext cx="800099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6" name="右箭头 25"/>
            <p:cNvSpPr/>
            <p:nvPr/>
          </p:nvSpPr>
          <p:spPr>
            <a:xfrm>
              <a:off x="4857752" y="1428736"/>
              <a:ext cx="714380" cy="45719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0" name="组合 26"/>
          <p:cNvGrpSpPr/>
          <p:nvPr/>
        </p:nvGrpSpPr>
        <p:grpSpPr>
          <a:xfrm>
            <a:off x="642910" y="2083588"/>
            <a:ext cx="8000992" cy="416722"/>
            <a:chOff x="642974" y="1227804"/>
            <a:chExt cx="8000992" cy="500066"/>
          </a:xfrm>
        </p:grpSpPr>
        <p:pic>
          <p:nvPicPr>
            <p:cNvPr id="28" name="Rectangle 15363"/>
            <p:cNvPicPr>
              <a:picLocks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42974" y="1227804"/>
              <a:ext cx="800099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9" name="右箭头 28"/>
            <p:cNvSpPr/>
            <p:nvPr/>
          </p:nvSpPr>
          <p:spPr>
            <a:xfrm>
              <a:off x="4857752" y="1428736"/>
              <a:ext cx="714380" cy="45719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3" name="组合 29"/>
          <p:cNvGrpSpPr/>
          <p:nvPr/>
        </p:nvGrpSpPr>
        <p:grpSpPr>
          <a:xfrm>
            <a:off x="642910" y="2619373"/>
            <a:ext cx="8000992" cy="416722"/>
            <a:chOff x="642974" y="1227804"/>
            <a:chExt cx="8000992" cy="500066"/>
          </a:xfrm>
        </p:grpSpPr>
        <p:pic>
          <p:nvPicPr>
            <p:cNvPr id="31" name="Rectangle 15363"/>
            <p:cNvPicPr>
              <a:picLocks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42974" y="1227804"/>
              <a:ext cx="800099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2" name="右箭头 31"/>
            <p:cNvSpPr/>
            <p:nvPr/>
          </p:nvSpPr>
          <p:spPr>
            <a:xfrm>
              <a:off x="4857752" y="1428736"/>
              <a:ext cx="714380" cy="45719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4" name="组合 32"/>
          <p:cNvGrpSpPr/>
          <p:nvPr/>
        </p:nvGrpSpPr>
        <p:grpSpPr>
          <a:xfrm>
            <a:off x="642910" y="3155158"/>
            <a:ext cx="8000992" cy="416722"/>
            <a:chOff x="642974" y="1227804"/>
            <a:chExt cx="8000992" cy="500066"/>
          </a:xfrm>
        </p:grpSpPr>
        <p:pic>
          <p:nvPicPr>
            <p:cNvPr id="34" name="Rectangle 15363"/>
            <p:cNvPicPr>
              <a:picLocks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42974" y="1227804"/>
              <a:ext cx="800099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5" name="右箭头 34"/>
            <p:cNvSpPr/>
            <p:nvPr/>
          </p:nvSpPr>
          <p:spPr>
            <a:xfrm>
              <a:off x="4857752" y="1428736"/>
              <a:ext cx="714380" cy="45719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7" name="组合 35"/>
          <p:cNvGrpSpPr/>
          <p:nvPr/>
        </p:nvGrpSpPr>
        <p:grpSpPr>
          <a:xfrm>
            <a:off x="642910" y="3690943"/>
            <a:ext cx="8000992" cy="416722"/>
            <a:chOff x="642974" y="1227804"/>
            <a:chExt cx="8000992" cy="500066"/>
          </a:xfrm>
        </p:grpSpPr>
        <p:pic>
          <p:nvPicPr>
            <p:cNvPr id="37" name="Rectangle 15363"/>
            <p:cNvPicPr>
              <a:picLocks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42974" y="1227804"/>
              <a:ext cx="800099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8" name="右箭头 37"/>
            <p:cNvSpPr/>
            <p:nvPr/>
          </p:nvSpPr>
          <p:spPr>
            <a:xfrm>
              <a:off x="4857752" y="1428736"/>
              <a:ext cx="714380" cy="45719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0" name="组合 38"/>
          <p:cNvGrpSpPr/>
          <p:nvPr/>
        </p:nvGrpSpPr>
        <p:grpSpPr>
          <a:xfrm>
            <a:off x="642910" y="4226728"/>
            <a:ext cx="8000992" cy="416722"/>
            <a:chOff x="642974" y="1227804"/>
            <a:chExt cx="8000992" cy="500066"/>
          </a:xfrm>
        </p:grpSpPr>
        <p:pic>
          <p:nvPicPr>
            <p:cNvPr id="40" name="Rectangle 15363"/>
            <p:cNvPicPr>
              <a:picLocks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42974" y="1227804"/>
              <a:ext cx="800099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1" name="右箭头 40"/>
            <p:cNvSpPr/>
            <p:nvPr/>
          </p:nvSpPr>
          <p:spPr>
            <a:xfrm>
              <a:off x="4857752" y="1428736"/>
              <a:ext cx="714380" cy="45719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3" name="组合 41"/>
          <p:cNvGrpSpPr/>
          <p:nvPr/>
        </p:nvGrpSpPr>
        <p:grpSpPr>
          <a:xfrm>
            <a:off x="642910" y="4762513"/>
            <a:ext cx="8000992" cy="416722"/>
            <a:chOff x="642974" y="1227804"/>
            <a:chExt cx="8000992" cy="500066"/>
          </a:xfrm>
        </p:grpSpPr>
        <p:pic>
          <p:nvPicPr>
            <p:cNvPr id="43" name="Rectangle 15363"/>
            <p:cNvPicPr>
              <a:picLocks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42974" y="1227804"/>
              <a:ext cx="800099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44" name="右箭头 43"/>
            <p:cNvSpPr/>
            <p:nvPr/>
          </p:nvSpPr>
          <p:spPr>
            <a:xfrm>
              <a:off x="4857752" y="1428736"/>
              <a:ext cx="714380" cy="45719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36" name="组合 22"/>
          <p:cNvGrpSpPr/>
          <p:nvPr/>
        </p:nvGrpSpPr>
        <p:grpSpPr>
          <a:xfrm>
            <a:off x="642974" y="1023170"/>
            <a:ext cx="8000992" cy="416722"/>
            <a:chOff x="642974" y="1227804"/>
            <a:chExt cx="8000992" cy="500066"/>
          </a:xfrm>
        </p:grpSpPr>
        <p:pic>
          <p:nvPicPr>
            <p:cNvPr id="21" name="Rectangle 15363"/>
            <p:cNvPicPr>
              <a:picLocks noChangeArrowheads="1"/>
            </p:cNvPicPr>
            <p:nvPr/>
          </p:nvPicPr>
          <p:blipFill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stretch>
              <a:fillRect/>
            </a:stretch>
          </p:blipFill>
          <p:spPr bwMode="auto">
            <a:xfrm>
              <a:off x="642974" y="1227804"/>
              <a:ext cx="8000992" cy="5000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22" name="右箭头 21"/>
            <p:cNvSpPr/>
            <p:nvPr/>
          </p:nvSpPr>
          <p:spPr>
            <a:xfrm>
              <a:off x="4857752" y="1428736"/>
              <a:ext cx="714380" cy="45719"/>
            </a:xfrm>
            <a:prstGeom prst="rightArrow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企业运营管理中的八大陷阱</a:t>
            </a:r>
            <a:endParaRPr lang="zh-CN" altLang="en-US" dirty="0"/>
          </a:p>
        </p:txBody>
      </p:sp>
      <p:sp>
        <p:nvSpPr>
          <p:cNvPr id="4" name="圆角矩形 3"/>
          <p:cNvSpPr/>
          <p:nvPr/>
        </p:nvSpPr>
        <p:spPr>
          <a:xfrm>
            <a:off x="642910" y="1012018"/>
            <a:ext cx="3929090" cy="41672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缺乏战略，思路混乱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642910" y="1547803"/>
            <a:ext cx="3929090" cy="41672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入不敷出，现金断流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642910" y="2083588"/>
            <a:ext cx="3929090" cy="41672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贪大求全，超常代价</a:t>
            </a:r>
          </a:p>
        </p:txBody>
      </p:sp>
      <p:sp>
        <p:nvSpPr>
          <p:cNvPr id="7" name="圆角矩形 6"/>
          <p:cNvSpPr/>
          <p:nvPr/>
        </p:nvSpPr>
        <p:spPr>
          <a:xfrm>
            <a:off x="642910" y="2619373"/>
            <a:ext cx="3929090" cy="41672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盲目扩产，产品滞销</a:t>
            </a:r>
          </a:p>
        </p:txBody>
      </p:sp>
      <p:sp>
        <p:nvSpPr>
          <p:cNvPr id="8" name="圆角矩形 7"/>
          <p:cNvSpPr/>
          <p:nvPr/>
        </p:nvSpPr>
        <p:spPr>
          <a:xfrm>
            <a:off x="642910" y="3155158"/>
            <a:ext cx="3929090" cy="41672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需求不明，主观臆断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642910" y="3690943"/>
            <a:ext cx="3929090" cy="41672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短期行为，后劲不足</a:t>
            </a:r>
          </a:p>
        </p:txBody>
      </p:sp>
      <p:sp>
        <p:nvSpPr>
          <p:cNvPr id="10" name="圆角矩形 9"/>
          <p:cNvSpPr/>
          <p:nvPr/>
        </p:nvSpPr>
        <p:spPr>
          <a:xfrm>
            <a:off x="642910" y="4226728"/>
            <a:ext cx="3929090" cy="41672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分工不明，职责不清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1" name="圆角矩形 10"/>
          <p:cNvSpPr/>
          <p:nvPr/>
        </p:nvSpPr>
        <p:spPr>
          <a:xfrm>
            <a:off x="642910" y="4762513"/>
            <a:ext cx="3929090" cy="416722"/>
          </a:xfrm>
          <a:prstGeom prst="roundRect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过于保守，不思进取</a:t>
            </a:r>
          </a:p>
        </p:txBody>
      </p:sp>
      <p:sp>
        <p:nvSpPr>
          <p:cNvPr id="12" name="圆角矩形 11"/>
          <p:cNvSpPr/>
          <p:nvPr/>
        </p:nvSpPr>
        <p:spPr>
          <a:xfrm>
            <a:off x="5786446" y="1012018"/>
            <a:ext cx="2857520" cy="41672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制订企业战略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3" name="圆角矩形 12"/>
          <p:cNvSpPr/>
          <p:nvPr/>
        </p:nvSpPr>
        <p:spPr>
          <a:xfrm>
            <a:off x="5786446" y="1547803"/>
            <a:ext cx="2857520" cy="41672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严格现金预算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5786446" y="2083588"/>
            <a:ext cx="2857520" cy="41672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全面预算管理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5786446" y="2619373"/>
            <a:ext cx="2857520" cy="41672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保持产销平衡</a:t>
            </a:r>
          </a:p>
        </p:txBody>
      </p:sp>
      <p:sp>
        <p:nvSpPr>
          <p:cNvPr id="16" name="圆角矩形 15"/>
          <p:cNvSpPr/>
          <p:nvPr/>
        </p:nvSpPr>
        <p:spPr>
          <a:xfrm>
            <a:off x="5786446" y="3155158"/>
            <a:ext cx="2857520" cy="41672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顾客需求分析</a:t>
            </a:r>
          </a:p>
        </p:txBody>
      </p:sp>
      <p:sp>
        <p:nvSpPr>
          <p:cNvPr id="17" name="圆角矩形 16"/>
          <p:cNvSpPr/>
          <p:nvPr/>
        </p:nvSpPr>
        <p:spPr>
          <a:xfrm>
            <a:off x="5786446" y="3690943"/>
            <a:ext cx="2857520" cy="41672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90000"/>
              </a:lnSpc>
              <a:defRPr/>
            </a:pPr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投资企业未来</a:t>
            </a:r>
          </a:p>
        </p:txBody>
      </p:sp>
      <p:sp>
        <p:nvSpPr>
          <p:cNvPr id="18" name="圆角矩形 17"/>
          <p:cNvSpPr/>
          <p:nvPr/>
        </p:nvSpPr>
        <p:spPr>
          <a:xfrm>
            <a:off x="5786446" y="4226728"/>
            <a:ext cx="2857520" cy="41672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加强沟通合作</a:t>
            </a:r>
            <a:endParaRPr lang="en-US" altLang="zh-CN" sz="28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19" name="圆角矩形 18"/>
          <p:cNvSpPr/>
          <p:nvPr/>
        </p:nvSpPr>
        <p:spPr>
          <a:xfrm>
            <a:off x="5786446" y="4762513"/>
            <a:ext cx="2857520" cy="416722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楷体_GB2312" pitchFamily="49" charset="-122"/>
                <a:ea typeface="楷体_GB2312" pitchFamily="49" charset="-122"/>
              </a:rPr>
              <a:t>增强危机意识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126244107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"/>
                            </p:stCondLst>
                            <p:childTnLst>
                              <p:par>
                                <p:cTn id="7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5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9" fill="hold">
                            <p:stCondLst>
                              <p:cond delay="500"/>
                            </p:stCondLst>
                            <p:childTnLst>
                              <p:par>
                                <p:cTn id="11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3" fill="hold">
                      <p:stCondLst>
                        <p:cond delay="indefinite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知识点七：团队合作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dirty="0" smtClean="0"/>
              <a:t>团队分工与合作</a:t>
            </a:r>
            <a:endParaRPr lang="en-US" dirty="0" smtClean="0"/>
          </a:p>
          <a:p>
            <a:r>
              <a:rPr dirty="0" smtClean="0"/>
              <a:t>团队沟通和冲突管理</a:t>
            </a:r>
            <a:endParaRPr lang="en-US" dirty="0" smtClean="0"/>
          </a:p>
          <a:p>
            <a:r>
              <a:rPr dirty="0" smtClean="0"/>
              <a:t>怎样建设高效团队</a:t>
            </a:r>
            <a:endParaRPr lang="en-US" dirty="0" smtClean="0"/>
          </a:p>
          <a:p>
            <a:r>
              <a:rPr dirty="0" smtClean="0"/>
              <a:t>领导力</a:t>
            </a:r>
            <a:endParaRPr lang="en-US" dirty="0" smtClean="0"/>
          </a:p>
          <a:p>
            <a:r>
              <a:rPr dirty="0" smtClean="0"/>
              <a:t>执行力</a:t>
            </a:r>
            <a:endParaRPr lang="en-US" altLang="zh-CN" dirty="0" smtClean="0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43514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课程形式：做中学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zh-CN" altLang="en-US" dirty="0" smtClean="0"/>
              <a:t>全程实际模拟运营一家企业</a:t>
            </a:r>
          </a:p>
          <a:p>
            <a:pPr>
              <a:lnSpc>
                <a:spcPct val="90000"/>
              </a:lnSpc>
            </a:pPr>
            <a:r>
              <a:rPr lang="zh-CN" altLang="en-US" dirty="0" smtClean="0"/>
              <a:t>学员分组，每个小组组建一家企业，小组成员分别担任企业的</a:t>
            </a:r>
            <a:r>
              <a:rPr lang="en-US" altLang="zh-CN" dirty="0" smtClean="0"/>
              <a:t>CEO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CFO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CMO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CPO</a:t>
            </a:r>
            <a:r>
              <a:rPr lang="zh-CN" altLang="en-US" dirty="0" smtClean="0"/>
              <a:t>、</a:t>
            </a:r>
            <a:r>
              <a:rPr lang="en-US" altLang="zh-CN" dirty="0" smtClean="0"/>
              <a:t>CHO</a:t>
            </a:r>
            <a:r>
              <a:rPr lang="zh-CN" altLang="en-US" dirty="0" smtClean="0"/>
              <a:t>等角色</a:t>
            </a:r>
            <a:endParaRPr lang="en-US" altLang="zh-CN" dirty="0" smtClean="0"/>
          </a:p>
          <a:p>
            <a:pPr>
              <a:lnSpc>
                <a:spcPct val="90000"/>
              </a:lnSpc>
            </a:pPr>
            <a:r>
              <a:rPr lang="zh-CN" altLang="en-US" dirty="0" smtClean="0"/>
              <a:t>每个团队的目标，就是在若干会计经营周期内，实现既定战略目标与经营计划，在所有企业中脱颖而出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9156457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/>
              <a:t>运营管理团队中的典型矛盾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生产部门</a:t>
            </a:r>
            <a:r>
              <a:rPr kumimoji="1" lang="zh-CN" altLang="en-US" dirty="0" smtClean="0">
                <a:sym typeface="Wingdings"/>
              </a:rPr>
              <a:t></a:t>
            </a:r>
            <a:r>
              <a:rPr kumimoji="1" lang="en-US" altLang="zh-CN" dirty="0" smtClean="0">
                <a:sym typeface="Wingdings"/>
              </a:rPr>
              <a:t></a:t>
            </a:r>
            <a:r>
              <a:rPr kumimoji="1" lang="zh-CN" altLang="en-US" dirty="0" smtClean="0">
                <a:sym typeface="Wingdings"/>
              </a:rPr>
              <a:t>销售部门</a:t>
            </a:r>
            <a:endParaRPr kumimoji="1" lang="en-US" altLang="zh-CN" dirty="0" smtClean="0">
              <a:sym typeface="Wingdings"/>
            </a:endParaRPr>
          </a:p>
          <a:p>
            <a:r>
              <a:rPr kumimoji="1" lang="zh-CN" altLang="en-US" dirty="0"/>
              <a:t>生产部门</a:t>
            </a:r>
            <a:r>
              <a:rPr kumimoji="1" lang="zh-CN" altLang="en-US" dirty="0">
                <a:sym typeface="Wingdings"/>
              </a:rPr>
              <a:t></a:t>
            </a:r>
            <a:r>
              <a:rPr kumimoji="1" lang="en-US" altLang="zh-CN" dirty="0" smtClean="0">
                <a:sym typeface="Wingdings"/>
              </a:rPr>
              <a:t></a:t>
            </a:r>
            <a:r>
              <a:rPr kumimoji="1" lang="zh-CN" altLang="en-US" dirty="0" smtClean="0">
                <a:sym typeface="Wingdings"/>
              </a:rPr>
              <a:t>研发部门</a:t>
            </a:r>
            <a:endParaRPr kumimoji="1" lang="en-US" altLang="zh-CN" dirty="0" smtClean="0">
              <a:sym typeface="Wingdings"/>
            </a:endParaRPr>
          </a:p>
          <a:p>
            <a:r>
              <a:rPr kumimoji="1" lang="zh-CN" altLang="en-US" dirty="0" smtClean="0">
                <a:sym typeface="Wingdings"/>
              </a:rPr>
              <a:t>研发部门</a:t>
            </a:r>
            <a:r>
              <a:rPr kumimoji="1" lang="zh-CN" altLang="en-US" dirty="0">
                <a:sym typeface="Wingdings"/>
              </a:rPr>
              <a:t></a:t>
            </a:r>
            <a:r>
              <a:rPr kumimoji="1" lang="en-US" altLang="zh-CN" dirty="0" smtClean="0">
                <a:sym typeface="Wingdings"/>
              </a:rPr>
              <a:t></a:t>
            </a:r>
            <a:r>
              <a:rPr kumimoji="1" lang="zh-CN" altLang="en-US" dirty="0" smtClean="0">
                <a:sym typeface="Wingdings"/>
              </a:rPr>
              <a:t>市场部门</a:t>
            </a:r>
            <a:endParaRPr kumimoji="1" lang="en-US" altLang="zh-CN" dirty="0" smtClean="0">
              <a:sym typeface="Wingdings"/>
            </a:endParaRPr>
          </a:p>
          <a:p>
            <a:r>
              <a:rPr kumimoji="1" lang="zh-CN" altLang="en-US" dirty="0" smtClean="0">
                <a:sym typeface="Wingdings"/>
              </a:rPr>
              <a:t>财务部门</a:t>
            </a:r>
            <a:r>
              <a:rPr kumimoji="1" lang="zh-CN" altLang="en-US" dirty="0">
                <a:sym typeface="Wingdings"/>
              </a:rPr>
              <a:t></a:t>
            </a:r>
            <a:r>
              <a:rPr kumimoji="1" lang="en-US" altLang="zh-CN" dirty="0" smtClean="0">
                <a:sym typeface="Wingdings"/>
              </a:rPr>
              <a:t></a:t>
            </a:r>
            <a:r>
              <a:rPr kumimoji="1" lang="zh-CN" altLang="en-US" dirty="0" smtClean="0">
                <a:sym typeface="Wingdings"/>
              </a:rPr>
              <a:t>市场部门</a:t>
            </a:r>
            <a:endParaRPr kumimoji="1" lang="en-US" altLang="zh-CN" dirty="0" smtClean="0">
              <a:sym typeface="Wingdings"/>
            </a:endParaRPr>
          </a:p>
          <a:p>
            <a:r>
              <a:rPr kumimoji="1" lang="zh-CN" altLang="en-US" dirty="0" smtClean="0">
                <a:sym typeface="Wingdings"/>
              </a:rPr>
              <a:t>破解要诀：</a:t>
            </a:r>
            <a:endParaRPr kumimoji="1" lang="en-US" altLang="zh-CN" dirty="0" smtClean="0">
              <a:sym typeface="Wingdings"/>
            </a:endParaRPr>
          </a:p>
          <a:p>
            <a:pPr lvl="1"/>
            <a:r>
              <a:rPr kumimoji="1" lang="zh-CN" altLang="en-US" dirty="0" smtClean="0">
                <a:sym typeface="Wingdings"/>
              </a:rPr>
              <a:t>充分沟通，换位思考，素质互补</a:t>
            </a:r>
            <a:endParaRPr kumimoji="1" lang="zh-CN" altLang="en-US" dirty="0"/>
          </a:p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363626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团队如何进行经营决策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defRPr/>
            </a:pPr>
            <a:r>
              <a:rPr lang="zh-CN" altLang="en-US" dirty="0" smtClean="0"/>
              <a:t>决策流程：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总体规划，分步实施</a:t>
            </a:r>
            <a:endParaRPr lang="en-US" altLang="zh-CN" dirty="0" smtClean="0"/>
          </a:p>
          <a:p>
            <a:pPr>
              <a:defRPr/>
            </a:pPr>
            <a:r>
              <a:rPr lang="zh-CN" altLang="en-US" dirty="0" smtClean="0"/>
              <a:t>决策思路：</a:t>
            </a:r>
            <a:endParaRPr lang="en-US" altLang="zh-CN" dirty="0" smtClean="0"/>
          </a:p>
          <a:p>
            <a:pPr lvl="1">
              <a:defRPr/>
            </a:pPr>
            <a:r>
              <a:rPr lang="zh-CN" altLang="en-US" dirty="0" smtClean="0"/>
              <a:t>以市场为导向，以客户为中心</a:t>
            </a:r>
          </a:p>
          <a:p>
            <a:pPr>
              <a:defRPr/>
            </a:pPr>
            <a:r>
              <a:rPr lang="zh-CN" altLang="en-US" dirty="0" smtClean="0"/>
              <a:t>关注重点：</a:t>
            </a:r>
            <a:endParaRPr lang="en-US" altLang="zh-CN" dirty="0" smtClean="0"/>
          </a:p>
          <a:p>
            <a:pPr lvl="1" rtl="0" eaLnBrk="1" fontAlgn="auto" latinLnBrk="0" hangingPunct="1"/>
            <a:r>
              <a:rPr kumimoji="0" lang="zh-CN" altLang="en-US" sz="2800" b="1" kern="12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团队分工</a:t>
            </a:r>
            <a:endParaRPr lang="zh-CN" altLang="en-US" sz="2800" dirty="0" smtClean="0"/>
          </a:p>
          <a:p>
            <a:pPr lvl="1" rtl="0" eaLnBrk="1" fontAlgn="auto" latinLnBrk="0" hangingPunct="1"/>
            <a:r>
              <a:rPr kumimoji="0" lang="zh-CN" altLang="en-US" sz="2800" b="1" kern="12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信息分析</a:t>
            </a:r>
            <a:endParaRPr lang="zh-CN" altLang="en-US" dirty="0" smtClean="0"/>
          </a:p>
          <a:p>
            <a:pPr lvl="1" rtl="0" eaLnBrk="1" fontAlgn="auto" latinLnBrk="0" hangingPunct="1"/>
            <a:r>
              <a:rPr kumimoji="0" lang="zh-CN" altLang="en-US" sz="2800" b="1" kern="12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进入策略</a:t>
            </a:r>
            <a:endParaRPr lang="zh-CN" altLang="en-US" dirty="0" smtClean="0"/>
          </a:p>
          <a:p>
            <a:pPr lvl="1" rtl="0" eaLnBrk="1" fontAlgn="auto" latinLnBrk="0" hangingPunct="1"/>
            <a:r>
              <a:rPr kumimoji="0" lang="zh-CN" altLang="en-US" sz="2800" b="1" kern="1200" dirty="0" smtClean="0">
                <a:solidFill>
                  <a:schemeClr val="tx1"/>
                </a:solidFill>
                <a:effectLst>
                  <a:outerShdw blurRad="50800" dist="38100" algn="tr" rotWithShape="0">
                    <a:prstClr val="black">
                      <a:alpha val="40000"/>
                    </a:prstClr>
                  </a:outerShdw>
                </a:effectLst>
                <a:latin typeface="楷体_GB2312" pitchFamily="49" charset="-122"/>
                <a:ea typeface="楷体_GB2312" pitchFamily="49" charset="-122"/>
                <a:cs typeface="+mn-cs"/>
              </a:rPr>
              <a:t>现金流</a:t>
            </a:r>
            <a:endParaRPr lang="zh-CN" altLang="en-US" dirty="0" smtClean="0"/>
          </a:p>
        </p:txBody>
      </p:sp>
      <p:pic>
        <p:nvPicPr>
          <p:cNvPr id="4" name="图片 3" descr="BD05081_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9" y="2976564"/>
            <a:ext cx="3609461" cy="2270448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89385504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/>
              <a:t>内容提要</a:t>
            </a:r>
            <a:endParaRPr lang="en-US" altLang="zh-CN" dirty="0"/>
          </a:p>
        </p:txBody>
      </p:sp>
      <p:grpSp>
        <p:nvGrpSpPr>
          <p:cNvPr id="61476" name="Group 36"/>
          <p:cNvGrpSpPr>
            <a:grpSpLocks/>
          </p:cNvGrpSpPr>
          <p:nvPr/>
        </p:nvGrpSpPr>
        <p:grpSpPr bwMode="auto">
          <a:xfrm>
            <a:off x="1691680" y="1489605"/>
            <a:ext cx="5410200" cy="652200"/>
            <a:chOff x="1248" y="1126"/>
            <a:chExt cx="3408" cy="493"/>
          </a:xfrm>
        </p:grpSpPr>
        <p:grpSp>
          <p:nvGrpSpPr>
            <p:cNvPr id="61448" name="Group 8"/>
            <p:cNvGrpSpPr>
              <a:grpSpLocks/>
            </p:cNvGrpSpPr>
            <p:nvPr/>
          </p:nvGrpSpPr>
          <p:grpSpPr bwMode="auto">
            <a:xfrm>
              <a:off x="1248" y="1200"/>
              <a:ext cx="480" cy="419"/>
              <a:chOff x="1110" y="2656"/>
              <a:chExt cx="1549" cy="1351"/>
            </a:xfrm>
          </p:grpSpPr>
          <p:sp>
            <p:nvSpPr>
              <p:cNvPr id="61449" name="AutoShape 9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0" name="AutoShape 10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1" name="AutoShape 11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6" name="Line 16"/>
            <p:cNvSpPr>
              <a:spLocks noChangeShapeType="1"/>
            </p:cNvSpPr>
            <p:nvPr/>
          </p:nvSpPr>
          <p:spPr bwMode="auto">
            <a:xfrm>
              <a:off x="1632" y="1584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57" name="Text Box 17"/>
            <p:cNvSpPr txBox="1">
              <a:spLocks noChangeArrowheads="1"/>
            </p:cNvSpPr>
            <p:nvPr/>
          </p:nvSpPr>
          <p:spPr bwMode="auto">
            <a:xfrm>
              <a:off x="2121" y="1126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课程训练方法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58" name="Text Box 18"/>
            <p:cNvSpPr txBox="1">
              <a:spLocks noChangeArrowheads="1"/>
            </p:cNvSpPr>
            <p:nvPr/>
          </p:nvSpPr>
          <p:spPr bwMode="gray">
            <a:xfrm>
              <a:off x="1371" y="1262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1</a:t>
              </a:r>
            </a:p>
          </p:txBody>
        </p:sp>
      </p:grpSp>
      <p:grpSp>
        <p:nvGrpSpPr>
          <p:cNvPr id="61477" name="Group 37"/>
          <p:cNvGrpSpPr>
            <a:grpSpLocks/>
          </p:cNvGrpSpPr>
          <p:nvPr/>
        </p:nvGrpSpPr>
        <p:grpSpPr bwMode="auto">
          <a:xfrm>
            <a:off x="1691680" y="2282036"/>
            <a:ext cx="5410200" cy="621773"/>
            <a:chOff x="1248" y="1725"/>
            <a:chExt cx="3408" cy="470"/>
          </a:xfrm>
        </p:grpSpPr>
        <p:grpSp>
          <p:nvGrpSpPr>
            <p:cNvPr id="61452" name="Group 12"/>
            <p:cNvGrpSpPr>
              <a:grpSpLocks/>
            </p:cNvGrpSpPr>
            <p:nvPr/>
          </p:nvGrpSpPr>
          <p:grpSpPr bwMode="auto">
            <a:xfrm>
              <a:off x="1248" y="1776"/>
              <a:ext cx="480" cy="419"/>
              <a:chOff x="3174" y="2656"/>
              <a:chExt cx="1549" cy="1351"/>
            </a:xfrm>
          </p:grpSpPr>
          <p:sp>
            <p:nvSpPr>
              <p:cNvPr id="61453" name="AutoShape 13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4" name="AutoShape 14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55" name="AutoShape 15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59" name="Line 19"/>
            <p:cNvSpPr>
              <a:spLocks noChangeShapeType="1"/>
            </p:cNvSpPr>
            <p:nvPr/>
          </p:nvSpPr>
          <p:spPr bwMode="auto">
            <a:xfrm>
              <a:off x="1632" y="2160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60" name="Text Box 20"/>
            <p:cNvSpPr txBox="1">
              <a:spLocks noChangeArrowheads="1"/>
            </p:cNvSpPr>
            <p:nvPr/>
          </p:nvSpPr>
          <p:spPr bwMode="auto">
            <a:xfrm>
              <a:off x="2121" y="1725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团队角色分工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61" name="Text Box 21"/>
            <p:cNvSpPr txBox="1">
              <a:spLocks noChangeArrowheads="1"/>
            </p:cNvSpPr>
            <p:nvPr/>
          </p:nvSpPr>
          <p:spPr bwMode="gray">
            <a:xfrm>
              <a:off x="1371" y="1838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2</a:t>
              </a:r>
            </a:p>
          </p:txBody>
        </p:sp>
      </p:grpSp>
      <p:grpSp>
        <p:nvGrpSpPr>
          <p:cNvPr id="61478" name="Group 38"/>
          <p:cNvGrpSpPr>
            <a:grpSpLocks/>
          </p:cNvGrpSpPr>
          <p:nvPr/>
        </p:nvGrpSpPr>
        <p:grpSpPr bwMode="auto">
          <a:xfrm>
            <a:off x="1691680" y="3001696"/>
            <a:ext cx="5410200" cy="645584"/>
            <a:chOff x="1248" y="2269"/>
            <a:chExt cx="3408" cy="488"/>
          </a:xfrm>
        </p:grpSpPr>
        <p:grpSp>
          <p:nvGrpSpPr>
            <p:cNvPr id="61462" name="Group 22"/>
            <p:cNvGrpSpPr>
              <a:grpSpLocks/>
            </p:cNvGrpSpPr>
            <p:nvPr/>
          </p:nvGrpSpPr>
          <p:grpSpPr bwMode="auto">
            <a:xfrm>
              <a:off x="1248" y="2338"/>
              <a:ext cx="480" cy="419"/>
              <a:chOff x="1110" y="2656"/>
              <a:chExt cx="1549" cy="1351"/>
            </a:xfrm>
          </p:grpSpPr>
          <p:sp>
            <p:nvSpPr>
              <p:cNvPr id="61463" name="AutoShape 23"/>
              <p:cNvSpPr>
                <a:spLocks noChangeArrowheads="1"/>
              </p:cNvSpPr>
              <p:nvPr/>
            </p:nvSpPr>
            <p:spPr bwMode="gray">
              <a:xfrm>
                <a:off x="1123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4" name="AutoShape 24"/>
              <p:cNvSpPr>
                <a:spLocks noChangeArrowheads="1"/>
              </p:cNvSpPr>
              <p:nvPr/>
            </p:nvSpPr>
            <p:spPr bwMode="gray">
              <a:xfrm>
                <a:off x="1110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5" name="AutoShape 25"/>
              <p:cNvSpPr>
                <a:spLocks noChangeArrowheads="1"/>
              </p:cNvSpPr>
              <p:nvPr/>
            </p:nvSpPr>
            <p:spPr bwMode="gray">
              <a:xfrm>
                <a:off x="1200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tx2">
                      <a:gamma/>
                      <a:shade val="46275"/>
                      <a:invGamma/>
                    </a:schemeClr>
                  </a:gs>
                  <a:gs pos="100000">
                    <a:schemeClr val="tx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0" name="Line 30"/>
            <p:cNvSpPr>
              <a:spLocks noChangeShapeType="1"/>
            </p:cNvSpPr>
            <p:nvPr/>
          </p:nvSpPr>
          <p:spPr bwMode="auto">
            <a:xfrm>
              <a:off x="1632" y="2722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1" name="Text Box 31"/>
            <p:cNvSpPr txBox="1">
              <a:spLocks noChangeArrowheads="1"/>
            </p:cNvSpPr>
            <p:nvPr/>
          </p:nvSpPr>
          <p:spPr bwMode="auto">
            <a:xfrm>
              <a:off x="2121" y="2269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latin typeface="Hei"/>
                  <a:ea typeface="Hei"/>
                  <a:cs typeface="Hei"/>
                </a:rPr>
                <a:t>课程知识结构</a:t>
              </a:r>
              <a:endParaRPr lang="en-US" altLang="zh-CN" sz="3200" dirty="0">
                <a:latin typeface="Hei"/>
                <a:ea typeface="Hei"/>
                <a:cs typeface="Hei"/>
              </a:endParaRPr>
            </a:p>
          </p:txBody>
        </p:sp>
        <p:sp>
          <p:nvSpPr>
            <p:cNvPr id="61472" name="Text Box 32"/>
            <p:cNvSpPr txBox="1">
              <a:spLocks noChangeArrowheads="1"/>
            </p:cNvSpPr>
            <p:nvPr/>
          </p:nvSpPr>
          <p:spPr bwMode="gray">
            <a:xfrm>
              <a:off x="1371" y="2400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3</a:t>
              </a:r>
            </a:p>
          </p:txBody>
        </p:sp>
      </p:grpSp>
      <p:grpSp>
        <p:nvGrpSpPr>
          <p:cNvPr id="61479" name="Group 39"/>
          <p:cNvGrpSpPr>
            <a:grpSpLocks/>
          </p:cNvGrpSpPr>
          <p:nvPr/>
        </p:nvGrpSpPr>
        <p:grpSpPr bwMode="auto">
          <a:xfrm>
            <a:off x="1691680" y="3794122"/>
            <a:ext cx="5410200" cy="615157"/>
            <a:chOff x="1248" y="2868"/>
            <a:chExt cx="3408" cy="465"/>
          </a:xfrm>
        </p:grpSpPr>
        <p:grpSp>
          <p:nvGrpSpPr>
            <p:cNvPr id="61466" name="Group 26"/>
            <p:cNvGrpSpPr>
              <a:grpSpLocks/>
            </p:cNvGrpSpPr>
            <p:nvPr/>
          </p:nvGrpSpPr>
          <p:grpSpPr bwMode="auto">
            <a:xfrm>
              <a:off x="1248" y="2914"/>
              <a:ext cx="480" cy="419"/>
              <a:chOff x="3174" y="2656"/>
              <a:chExt cx="1549" cy="1351"/>
            </a:xfrm>
          </p:grpSpPr>
          <p:sp>
            <p:nvSpPr>
              <p:cNvPr id="61467" name="AutoShape 27"/>
              <p:cNvSpPr>
                <a:spLocks noChangeArrowheads="1"/>
              </p:cNvSpPr>
              <p:nvPr/>
            </p:nvSpPr>
            <p:spPr bwMode="gray">
              <a:xfrm>
                <a:off x="3187" y="2679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solidFill>
                <a:srgbClr val="808080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8" name="AutoShape 28"/>
              <p:cNvSpPr>
                <a:spLocks noChangeArrowheads="1"/>
              </p:cNvSpPr>
              <p:nvPr/>
            </p:nvSpPr>
            <p:spPr bwMode="gray">
              <a:xfrm>
                <a:off x="3174" y="2656"/>
                <a:ext cx="1536" cy="1328"/>
              </a:xfrm>
              <a:prstGeom prst="hexagon">
                <a:avLst>
                  <a:gd name="adj" fmla="val 28916"/>
                  <a:gd name="vf" fmla="val 115470"/>
                </a:avLst>
              </a:prstGeom>
              <a:gradFill rotWithShape="1">
                <a:gsLst>
                  <a:gs pos="0">
                    <a:srgbClr val="E6E6E6"/>
                  </a:gs>
                  <a:gs pos="7499">
                    <a:srgbClr val="7D8496"/>
                  </a:gs>
                  <a:gs pos="26500">
                    <a:srgbClr val="E6E6E6"/>
                  </a:gs>
                  <a:gs pos="34000">
                    <a:srgbClr val="7D8496"/>
                  </a:gs>
                  <a:gs pos="46500">
                    <a:srgbClr val="E6E6E6"/>
                  </a:gs>
                  <a:gs pos="50000">
                    <a:srgbClr val="FFFFFF"/>
                  </a:gs>
                  <a:gs pos="53501">
                    <a:srgbClr val="E6E6E6"/>
                  </a:gs>
                  <a:gs pos="66001">
                    <a:srgbClr val="7D8496"/>
                  </a:gs>
                  <a:gs pos="73500">
                    <a:srgbClr val="E6E6E6"/>
                  </a:gs>
                  <a:gs pos="92501">
                    <a:srgbClr val="7D8496"/>
                  </a:gs>
                  <a:gs pos="100000">
                    <a:srgbClr val="E6E6E6"/>
                  </a:gs>
                </a:gsLst>
                <a:lin ang="2700000" scaled="1"/>
              </a:gradFill>
              <a:ln w="9525">
                <a:solidFill>
                  <a:srgbClr val="C0C0C0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  <p:sp>
            <p:nvSpPr>
              <p:cNvPr id="61469" name="AutoShape 29"/>
              <p:cNvSpPr>
                <a:spLocks noChangeArrowheads="1"/>
              </p:cNvSpPr>
              <p:nvPr/>
            </p:nvSpPr>
            <p:spPr bwMode="gray">
              <a:xfrm>
                <a:off x="3264" y="2736"/>
                <a:ext cx="1350" cy="1168"/>
              </a:xfrm>
              <a:prstGeom prst="hexagon">
                <a:avLst>
                  <a:gd name="adj" fmla="val 28896"/>
                  <a:gd name="vf" fmla="val 115470"/>
                </a:avLst>
              </a:prstGeom>
              <a:gradFill rotWithShape="1">
                <a:gsLst>
                  <a:gs pos="0">
                    <a:schemeClr val="accent2">
                      <a:gamma/>
                      <a:shade val="46275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solidFill>
                  <a:schemeClr val="bg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zh-CN" altLang="en-US"/>
              </a:p>
            </p:txBody>
          </p:sp>
        </p:grpSp>
        <p:sp>
          <p:nvSpPr>
            <p:cNvPr id="61473" name="Line 33"/>
            <p:cNvSpPr>
              <a:spLocks noChangeShapeType="1"/>
            </p:cNvSpPr>
            <p:nvPr/>
          </p:nvSpPr>
          <p:spPr bwMode="auto">
            <a:xfrm>
              <a:off x="1632" y="3298"/>
              <a:ext cx="3024" cy="0"/>
            </a:xfrm>
            <a:prstGeom prst="line">
              <a:avLst/>
            </a:prstGeom>
            <a:noFill/>
            <a:ln w="25400">
              <a:solidFill>
                <a:schemeClr val="folHlink"/>
              </a:solidFill>
              <a:prstDash val="sysDot"/>
              <a:round/>
              <a:headEnd/>
              <a:tailEnd type="oval" w="med" len="med"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61474" name="Text Box 34"/>
            <p:cNvSpPr txBox="1">
              <a:spLocks noChangeArrowheads="1"/>
            </p:cNvSpPr>
            <p:nvPr/>
          </p:nvSpPr>
          <p:spPr bwMode="auto">
            <a:xfrm>
              <a:off x="2121" y="2868"/>
              <a:ext cx="1667" cy="442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eaLnBrk="0" hangingPunct="0"/>
              <a:r>
                <a:rPr lang="zh-CN" altLang="en-US" sz="3200" dirty="0" smtClean="0">
                  <a:solidFill>
                    <a:srgbClr val="FF0000"/>
                  </a:solidFill>
                  <a:latin typeface="Hei"/>
                  <a:ea typeface="Hei"/>
                  <a:cs typeface="Hei"/>
                </a:rPr>
                <a:t>分析点评方法</a:t>
              </a:r>
              <a:endParaRPr lang="en-US" altLang="zh-CN" sz="3200" dirty="0">
                <a:solidFill>
                  <a:srgbClr val="FF0000"/>
                </a:solidFill>
                <a:latin typeface="Hei"/>
                <a:ea typeface="Hei"/>
                <a:cs typeface="Hei"/>
              </a:endParaRPr>
            </a:p>
          </p:txBody>
        </p:sp>
        <p:sp>
          <p:nvSpPr>
            <p:cNvPr id="61475" name="Text Box 35"/>
            <p:cNvSpPr txBox="1">
              <a:spLocks noChangeArrowheads="1"/>
            </p:cNvSpPr>
            <p:nvPr/>
          </p:nvSpPr>
          <p:spPr bwMode="gray">
            <a:xfrm>
              <a:off x="1371" y="2976"/>
              <a:ext cx="224" cy="349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en-US" altLang="zh-CN" sz="2400" b="1">
                  <a:solidFill>
                    <a:schemeClr val="bg1"/>
                  </a:solidFill>
                  <a:ea typeface="宋体" charset="-122"/>
                </a:rPr>
                <a:t>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45136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xmlns:p14="http://schemas.microsoft.com/office/powerpoint/2010/main"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分析总结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对本阶段经营情况进行分析总结</a:t>
            </a:r>
            <a:endParaRPr kumimoji="1" lang="en-US" altLang="zh-CN" dirty="0" smtClean="0"/>
          </a:p>
          <a:p>
            <a:r>
              <a:rPr kumimoji="1" lang="zh-CN" altLang="en-US" dirty="0" smtClean="0"/>
              <a:t>分析角度和</a:t>
            </a:r>
            <a:r>
              <a:rPr kumimoji="1" lang="zh-CN" altLang="en-US" dirty="0"/>
              <a:t>总结</a:t>
            </a:r>
            <a:r>
              <a:rPr kumimoji="1" lang="zh-CN" altLang="en-US" dirty="0" smtClean="0"/>
              <a:t>内容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经营数据分析讨论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市场竞争形式分析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团队分工与合作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下阶段计划制订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541563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如何点评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方向引导</a:t>
            </a:r>
            <a:endParaRPr lang="en-US" altLang="zh-CN" dirty="0" smtClean="0"/>
          </a:p>
          <a:p>
            <a:pPr lvl="1"/>
            <a:r>
              <a:rPr lang="zh-CN" altLang="en-US" dirty="0" smtClean="0"/>
              <a:t>点评的目的是什么？从哪些方面进行点评？</a:t>
            </a:r>
            <a:endParaRPr lang="en-US" altLang="zh-CN" dirty="0" smtClean="0"/>
          </a:p>
          <a:p>
            <a:r>
              <a:rPr lang="zh-CN" altLang="en-US" dirty="0" smtClean="0"/>
              <a:t>激发思考</a:t>
            </a:r>
            <a:endParaRPr lang="en-US" altLang="zh-CN" dirty="0" smtClean="0"/>
          </a:p>
          <a:p>
            <a:pPr lvl="1"/>
            <a:r>
              <a:rPr lang="zh-CN" altLang="en-US" dirty="0" smtClean="0">
                <a:latin typeface="Kai"/>
                <a:ea typeface="Kai"/>
                <a:cs typeface="Kai"/>
              </a:rPr>
              <a:t>激发学生思考还是告诉学生正确答案？</a:t>
            </a:r>
            <a:endParaRPr lang="en-US" altLang="zh-CN" dirty="0">
              <a:latin typeface="Kai"/>
              <a:ea typeface="Kai"/>
              <a:cs typeface="Kai"/>
            </a:endParaRPr>
          </a:p>
          <a:p>
            <a:pPr lvl="1"/>
            <a:endParaRPr lang="en-US" altLang="zh-CN" dirty="0" smtClean="0"/>
          </a:p>
          <a:p>
            <a:endParaRPr lang="en-US" altLang="zh-CN" dirty="0"/>
          </a:p>
          <a:p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563188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r>
              <a:rPr lang="zh-CN" altLang="en-US" dirty="0"/>
              <a:t>点评方法</a:t>
            </a:r>
            <a:endParaRPr lang="en-US" altLang="zh-CN" dirty="0"/>
          </a:p>
        </p:txBody>
      </p:sp>
      <p:sp>
        <p:nvSpPr>
          <p:cNvPr id="75780" name="AutoShape 4"/>
          <p:cNvSpPr>
            <a:spLocks noChangeArrowheads="1"/>
          </p:cNvSpPr>
          <p:nvPr/>
        </p:nvSpPr>
        <p:spPr bwMode="gray">
          <a:xfrm>
            <a:off x="580256" y="1270000"/>
            <a:ext cx="7940352" cy="1084792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6471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5781" name="Group 5"/>
          <p:cNvGrpSpPr>
            <a:grpSpLocks/>
          </p:cNvGrpSpPr>
          <p:nvPr/>
        </p:nvGrpSpPr>
        <p:grpSpPr bwMode="auto">
          <a:xfrm>
            <a:off x="691867" y="1369915"/>
            <a:ext cx="1620358" cy="887341"/>
            <a:chOff x="968" y="1092"/>
            <a:chExt cx="813" cy="746"/>
          </a:xfrm>
        </p:grpSpPr>
        <p:sp>
          <p:nvSpPr>
            <p:cNvPr id="75782" name="AutoShape 6"/>
            <p:cNvSpPr>
              <a:spLocks noChangeArrowheads="1"/>
            </p:cNvSpPr>
            <p:nvPr/>
          </p:nvSpPr>
          <p:spPr bwMode="gray">
            <a:xfrm>
              <a:off x="999" y="1092"/>
              <a:ext cx="768" cy="746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783" name="Freeform 7"/>
            <p:cNvSpPr>
              <a:spLocks/>
            </p:cNvSpPr>
            <p:nvPr/>
          </p:nvSpPr>
          <p:spPr bwMode="gray">
            <a:xfrm>
              <a:off x="1047" y="1140"/>
              <a:ext cx="383" cy="373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tint val="54510"/>
                    <a:invGamma/>
                  </a:schemeClr>
                </a:gs>
                <a:gs pos="50000">
                  <a:schemeClr val="accent1">
                    <a:alpha val="0"/>
                  </a:schemeClr>
                </a:gs>
                <a:gs pos="100000">
                  <a:schemeClr val="accent1">
                    <a:gamma/>
                    <a:tint val="54510"/>
                    <a:invGamma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784" name="Text Box 8"/>
            <p:cNvSpPr txBox="1">
              <a:spLocks noChangeArrowheads="1"/>
            </p:cNvSpPr>
            <p:nvPr/>
          </p:nvSpPr>
          <p:spPr bwMode="gray">
            <a:xfrm>
              <a:off x="968" y="1295"/>
              <a:ext cx="813" cy="4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8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ei"/>
                  <a:ea typeface="Hei"/>
                  <a:cs typeface="Hei"/>
                </a:rPr>
                <a:t>团队自评</a:t>
              </a:r>
              <a:endParaRPr lang="en-US" altLang="zh-CN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i"/>
                <a:ea typeface="Hei"/>
                <a:cs typeface="Hei"/>
              </a:endParaRPr>
            </a:p>
          </p:txBody>
        </p:sp>
      </p:grpSp>
      <p:sp>
        <p:nvSpPr>
          <p:cNvPr id="75785" name="Text Box 9"/>
          <p:cNvSpPr txBox="1">
            <a:spLocks noChangeArrowheads="1"/>
          </p:cNvSpPr>
          <p:nvPr/>
        </p:nvSpPr>
        <p:spPr bwMode="gray">
          <a:xfrm>
            <a:off x="2493594" y="1437715"/>
            <a:ext cx="5835680" cy="8314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zh-CN" altLang="en-US" sz="2400" b="1" dirty="0" smtClean="0">
                <a:latin typeface="Kai"/>
                <a:ea typeface="Kai"/>
                <a:cs typeface="Kai"/>
              </a:rPr>
              <a:t>总经理代表团队进行总结自评</a:t>
            </a:r>
            <a:endParaRPr lang="en-US" altLang="zh-CN" sz="2400" b="1" dirty="0" smtClean="0">
              <a:latin typeface="Kai"/>
              <a:ea typeface="Kai"/>
              <a:cs typeface="Kai"/>
            </a:endParaRPr>
          </a:p>
          <a:p>
            <a:pPr marL="342900" indent="-342900">
              <a:buFont typeface="Arial"/>
              <a:buChar char="•"/>
            </a:pPr>
            <a:r>
              <a:rPr lang="zh-CN" altLang="en-US" sz="2400" b="1" dirty="0" smtClean="0">
                <a:latin typeface="Kai"/>
                <a:ea typeface="Kai"/>
                <a:cs typeface="Kai"/>
              </a:rPr>
              <a:t>点名某个岗位人员总结自评</a:t>
            </a:r>
            <a:endParaRPr lang="en-US" altLang="zh-CN" sz="2400" b="1" dirty="0">
              <a:latin typeface="Kai"/>
              <a:ea typeface="Kai"/>
              <a:cs typeface="Kai"/>
            </a:endParaRPr>
          </a:p>
        </p:txBody>
      </p:sp>
      <p:sp>
        <p:nvSpPr>
          <p:cNvPr id="75787" name="AutoShape 11"/>
          <p:cNvSpPr>
            <a:spLocks noChangeArrowheads="1"/>
          </p:cNvSpPr>
          <p:nvPr/>
        </p:nvSpPr>
        <p:spPr bwMode="gray">
          <a:xfrm>
            <a:off x="580256" y="2545292"/>
            <a:ext cx="7940352" cy="1084792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39216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5788" name="Group 12"/>
          <p:cNvGrpSpPr>
            <a:grpSpLocks/>
          </p:cNvGrpSpPr>
          <p:nvPr/>
        </p:nvGrpSpPr>
        <p:grpSpPr bwMode="auto">
          <a:xfrm>
            <a:off x="689874" y="2645207"/>
            <a:ext cx="1620358" cy="887341"/>
            <a:chOff x="967" y="2100"/>
            <a:chExt cx="813" cy="746"/>
          </a:xfrm>
        </p:grpSpPr>
        <p:sp>
          <p:nvSpPr>
            <p:cNvPr id="75789" name="AutoShape 13"/>
            <p:cNvSpPr>
              <a:spLocks noChangeArrowheads="1"/>
            </p:cNvSpPr>
            <p:nvPr/>
          </p:nvSpPr>
          <p:spPr bwMode="gray">
            <a:xfrm>
              <a:off x="999" y="2100"/>
              <a:ext cx="768" cy="746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hlink">
                    <a:gamma/>
                    <a:tint val="72549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790" name="Freeform 14"/>
            <p:cNvSpPr>
              <a:spLocks/>
            </p:cNvSpPr>
            <p:nvPr/>
          </p:nvSpPr>
          <p:spPr bwMode="gray">
            <a:xfrm>
              <a:off x="1047" y="2148"/>
              <a:ext cx="383" cy="373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tint val="42353"/>
                    <a:invGamma/>
                  </a:schemeClr>
                </a:gs>
                <a:gs pos="100000">
                  <a:schemeClr val="hlink">
                    <a:alpha val="0"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791" name="Text Box 15"/>
            <p:cNvSpPr txBox="1">
              <a:spLocks noChangeArrowheads="1"/>
            </p:cNvSpPr>
            <p:nvPr/>
          </p:nvSpPr>
          <p:spPr bwMode="gray">
            <a:xfrm>
              <a:off x="967" y="2304"/>
              <a:ext cx="813" cy="4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8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ei"/>
                  <a:ea typeface="Hei"/>
                  <a:cs typeface="Hei"/>
                </a:rPr>
                <a:t>团队互评</a:t>
              </a:r>
              <a:endParaRPr lang="en-US" altLang="zh-CN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i"/>
                <a:ea typeface="Hei"/>
                <a:cs typeface="Hei"/>
              </a:endParaRPr>
            </a:p>
          </p:txBody>
        </p:sp>
      </p:grpSp>
      <p:sp>
        <p:nvSpPr>
          <p:cNvPr id="75792" name="Text Box 16"/>
          <p:cNvSpPr txBox="1">
            <a:spLocks noChangeArrowheads="1"/>
          </p:cNvSpPr>
          <p:nvPr/>
        </p:nvSpPr>
        <p:spPr bwMode="gray">
          <a:xfrm>
            <a:off x="2493594" y="2693975"/>
            <a:ext cx="5835680" cy="8314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zh-CN" altLang="en-US" sz="2400" b="1" dirty="0" smtClean="0">
                <a:latin typeface="Kai"/>
                <a:ea typeface="Kai"/>
                <a:cs typeface="Kai"/>
              </a:rPr>
              <a:t>引导其他团队人员互相点评</a:t>
            </a:r>
            <a:endParaRPr lang="en-US" altLang="zh-CN" sz="2400" b="1" dirty="0" smtClean="0">
              <a:latin typeface="Kai"/>
              <a:ea typeface="Kai"/>
              <a:cs typeface="Kai"/>
            </a:endParaRPr>
          </a:p>
          <a:p>
            <a:pPr marL="342900" indent="-342900">
              <a:buFont typeface="Arial"/>
              <a:buChar char="•"/>
            </a:pPr>
            <a:r>
              <a:rPr lang="zh-CN" altLang="en-US" sz="2400" b="1" dirty="0" smtClean="0">
                <a:latin typeface="Kai"/>
                <a:ea typeface="Kai"/>
                <a:cs typeface="Kai"/>
              </a:rPr>
              <a:t>提出问题，让各队发表观点互评</a:t>
            </a:r>
            <a:endParaRPr lang="en-US" altLang="zh-CN" sz="2400" b="1" dirty="0">
              <a:latin typeface="Kai"/>
              <a:ea typeface="Kai"/>
              <a:cs typeface="Kai"/>
            </a:endParaRPr>
          </a:p>
        </p:txBody>
      </p:sp>
      <p:sp>
        <p:nvSpPr>
          <p:cNvPr id="75794" name="AutoShape 18"/>
          <p:cNvSpPr>
            <a:spLocks noChangeArrowheads="1"/>
          </p:cNvSpPr>
          <p:nvPr/>
        </p:nvSpPr>
        <p:spPr bwMode="gray">
          <a:xfrm>
            <a:off x="580256" y="3828522"/>
            <a:ext cx="7940352" cy="1084792"/>
          </a:xfrm>
          <a:prstGeom prst="roundRect">
            <a:avLst>
              <a:gd name="adj" fmla="val 10889"/>
            </a:avLst>
          </a:prstGeom>
          <a:gradFill rotWithShape="1">
            <a:gsLst>
              <a:gs pos="0">
                <a:srgbClr val="DDDDDD"/>
              </a:gs>
              <a:gs pos="50000">
                <a:srgbClr val="DDDDDD">
                  <a:gamma/>
                  <a:tint val="48627"/>
                  <a:invGamma/>
                </a:srgbClr>
              </a:gs>
              <a:gs pos="100000">
                <a:srgbClr val="DDDDDD"/>
              </a:gs>
            </a:gsLst>
            <a:lin ang="2700000" scaled="1"/>
          </a:gradFill>
          <a:ln w="38100">
            <a:solidFill>
              <a:srgbClr val="FFFFFF"/>
            </a:solidFill>
            <a:round/>
            <a:headEnd/>
            <a:tailEnd/>
          </a:ln>
          <a:effectLst>
            <a:outerShdw dist="135003" dir="2928844" algn="ctr" rotWithShape="0">
              <a:srgbClr val="000000">
                <a:alpha val="50000"/>
              </a:srgbClr>
            </a:outerShdw>
          </a:effectLst>
        </p:spPr>
        <p:txBody>
          <a:bodyPr wrap="none" anchor="ctr"/>
          <a:lstStyle/>
          <a:p>
            <a:endParaRPr lang="zh-CN" altLang="en-US"/>
          </a:p>
        </p:txBody>
      </p:sp>
      <p:grpSp>
        <p:nvGrpSpPr>
          <p:cNvPr id="75795" name="Group 19"/>
          <p:cNvGrpSpPr>
            <a:grpSpLocks/>
          </p:cNvGrpSpPr>
          <p:nvPr/>
        </p:nvGrpSpPr>
        <p:grpSpPr bwMode="auto">
          <a:xfrm>
            <a:off x="669944" y="3928437"/>
            <a:ext cx="1662212" cy="887341"/>
            <a:chOff x="957" y="3120"/>
            <a:chExt cx="834" cy="746"/>
          </a:xfrm>
        </p:grpSpPr>
        <p:sp>
          <p:nvSpPr>
            <p:cNvPr id="75796" name="AutoShape 20"/>
            <p:cNvSpPr>
              <a:spLocks noChangeArrowheads="1"/>
            </p:cNvSpPr>
            <p:nvPr/>
          </p:nvSpPr>
          <p:spPr bwMode="gray">
            <a:xfrm>
              <a:off x="999" y="3120"/>
              <a:ext cx="768" cy="746"/>
            </a:xfrm>
            <a:prstGeom prst="roundRect">
              <a:avLst>
                <a:gd name="adj" fmla="val 11921"/>
              </a:avLst>
            </a:prstGeom>
            <a:gradFill rotWithShape="1">
              <a:gsLst>
                <a:gs pos="0">
                  <a:schemeClr val="folHlink">
                    <a:gamma/>
                    <a:tint val="63529"/>
                    <a:invGamma/>
                  </a:schemeClr>
                </a:gs>
                <a:gs pos="100000">
                  <a:schemeClr val="folHlink"/>
                </a:gs>
              </a:gsLst>
              <a:lin ang="5400000" scaled="1"/>
            </a:gradFill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zh-CN" altLang="en-US"/>
            </a:p>
          </p:txBody>
        </p:sp>
        <p:sp>
          <p:nvSpPr>
            <p:cNvPr id="75797" name="Freeform 21"/>
            <p:cNvSpPr>
              <a:spLocks/>
            </p:cNvSpPr>
            <p:nvPr/>
          </p:nvSpPr>
          <p:spPr bwMode="gray">
            <a:xfrm>
              <a:off x="1047" y="3168"/>
              <a:ext cx="383" cy="373"/>
            </a:xfrm>
            <a:custGeom>
              <a:avLst/>
              <a:gdLst/>
              <a:ahLst/>
              <a:cxnLst>
                <a:cxn ang="0">
                  <a:pos x="118" y="0"/>
                </a:cxn>
                <a:cxn ang="0">
                  <a:pos x="0" y="118"/>
                </a:cxn>
                <a:cxn ang="0">
                  <a:pos x="0" y="589"/>
                </a:cxn>
                <a:cxn ang="0">
                  <a:pos x="161" y="174"/>
                </a:cxn>
                <a:cxn ang="0">
                  <a:pos x="589" y="0"/>
                </a:cxn>
                <a:cxn ang="0">
                  <a:pos x="118" y="0"/>
                </a:cxn>
              </a:cxnLst>
              <a:rect l="0" t="0" r="r" b="b"/>
              <a:pathLst>
                <a:path w="596" h="598">
                  <a:moveTo>
                    <a:pt x="118" y="0"/>
                  </a:moveTo>
                  <a:cubicBezTo>
                    <a:pt x="53" y="0"/>
                    <a:pt x="0" y="53"/>
                    <a:pt x="0" y="118"/>
                  </a:cubicBezTo>
                  <a:lnTo>
                    <a:pt x="0" y="589"/>
                  </a:lnTo>
                  <a:cubicBezTo>
                    <a:pt x="27" y="598"/>
                    <a:pt x="12" y="309"/>
                    <a:pt x="161" y="174"/>
                  </a:cubicBezTo>
                  <a:cubicBezTo>
                    <a:pt x="310" y="39"/>
                    <a:pt x="596" y="29"/>
                    <a:pt x="589" y="0"/>
                  </a:cubicBezTo>
                  <a:lnTo>
                    <a:pt x="118" y="0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tint val="48627"/>
                    <a:invGamma/>
                  </a:schemeClr>
                </a:gs>
                <a:gs pos="100000">
                  <a:schemeClr val="folHlink">
                    <a:alpha val="0"/>
                  </a:schemeClr>
                </a:gs>
              </a:gsLst>
              <a:lin ang="2700000" scaled="1"/>
            </a:gradFill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75798" name="Text Box 22"/>
            <p:cNvSpPr txBox="1">
              <a:spLocks noChangeArrowheads="1"/>
            </p:cNvSpPr>
            <p:nvPr/>
          </p:nvSpPr>
          <p:spPr bwMode="gray">
            <a:xfrm>
              <a:off x="957" y="3324"/>
              <a:ext cx="834" cy="440"/>
            </a:xfrm>
            <a:prstGeom prst="rect">
              <a:avLst/>
            </a:prstGeom>
            <a:noFill/>
            <a:ln w="9525" algn="ctr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 eaLnBrk="0" hangingPunct="0"/>
              <a:r>
                <a:rPr lang="zh-CN" altLang="en-US" sz="2800" dirty="0" smtClean="0">
                  <a:solidFill>
                    <a:srgbClr val="00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Hei"/>
                  <a:ea typeface="Hei"/>
                  <a:cs typeface="Hei"/>
                </a:rPr>
                <a:t>教师点评</a:t>
              </a:r>
              <a:endParaRPr lang="en-US" altLang="zh-CN" sz="2800" dirty="0">
                <a:solidFill>
                  <a:srgbClr val="0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Hei"/>
                <a:ea typeface="Hei"/>
                <a:cs typeface="Hei"/>
              </a:endParaRPr>
            </a:p>
          </p:txBody>
        </p:sp>
      </p:grpSp>
      <p:sp>
        <p:nvSpPr>
          <p:cNvPr id="75799" name="Text Box 23"/>
          <p:cNvSpPr txBox="1">
            <a:spLocks noChangeArrowheads="1"/>
          </p:cNvSpPr>
          <p:nvPr/>
        </p:nvSpPr>
        <p:spPr bwMode="gray">
          <a:xfrm>
            <a:off x="2493594" y="3977205"/>
            <a:ext cx="5835680" cy="831436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>
              <a:buFont typeface="Arial"/>
              <a:buChar char="•"/>
            </a:pPr>
            <a:r>
              <a:rPr lang="zh-CN" altLang="en-US" sz="2400" b="1" dirty="0" smtClean="0">
                <a:latin typeface="Kai"/>
                <a:ea typeface="Kai"/>
                <a:cs typeface="Kai"/>
              </a:rPr>
              <a:t>熟悉软件数据，事先准备问题</a:t>
            </a:r>
            <a:endParaRPr lang="en-US" altLang="zh-CN" sz="2400" b="1" dirty="0">
              <a:latin typeface="Kai"/>
              <a:ea typeface="Kai"/>
              <a:cs typeface="Kai"/>
            </a:endParaRPr>
          </a:p>
          <a:p>
            <a:pPr marL="342900" indent="-342900">
              <a:buFont typeface="Arial"/>
              <a:buChar char="•"/>
            </a:pPr>
            <a:r>
              <a:rPr lang="zh-CN" altLang="en-US" sz="2400" b="1" dirty="0" smtClean="0">
                <a:latin typeface="Kai"/>
                <a:ea typeface="Kai"/>
                <a:cs typeface="Kai"/>
              </a:rPr>
              <a:t>发挥专业所长，侧重专业知识分析</a:t>
            </a:r>
            <a:endParaRPr lang="en-US" altLang="zh-CN" sz="2400" b="1" dirty="0" smtClean="0">
              <a:latin typeface="Kai"/>
              <a:ea typeface="Kai"/>
              <a:cs typeface="Kai"/>
            </a:endParaRPr>
          </a:p>
        </p:txBody>
      </p:sp>
    </p:spTree>
    <p:extLst>
      <p:ext uri="{BB962C8B-B14F-4D97-AF65-F5344CB8AC3E}">
        <p14:creationId xmlns:p14="http://schemas.microsoft.com/office/powerpoint/2010/main" val="2282742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57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57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75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578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57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578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57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757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57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5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579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75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7579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757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757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"/>
                            </p:stCondLst>
                            <p:childTnLst>
                              <p:par>
                                <p:cTn id="56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757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75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757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75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757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5780" grpId="0" animBg="1"/>
      <p:bldP spid="75785" grpId="0" build="p"/>
      <p:bldP spid="75787" grpId="0" animBg="1"/>
      <p:bldP spid="75792" grpId="0" build="p"/>
      <p:bldP spid="75794" grpId="0" animBg="1"/>
      <p:bldP spid="75799" grpId="0" build="p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异议处理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对于确实不了解或不知如何回答的问题，可以采取以下策略：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积极引导其他学生参与讨论并介绍他的看法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给出思路，引导学生可以从哪些方向思考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如是个别问题，可暂时不予回答，和学生课后单独沟通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1021338" y="4297660"/>
            <a:ext cx="70070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zh-CN" altLang="en-US" sz="2800" dirty="0" smtClean="0">
                <a:solidFill>
                  <a:srgbClr val="FF0000"/>
                </a:solidFill>
                <a:latin typeface="Hei"/>
                <a:ea typeface="Hei"/>
                <a:cs typeface="Hei"/>
              </a:rPr>
              <a:t>处理异议的最有效方法就是防止异议的发生</a:t>
            </a:r>
            <a:endParaRPr kumimoji="1" lang="zh-CN" altLang="en-US" sz="2800" dirty="0">
              <a:solidFill>
                <a:srgbClr val="FF0000"/>
              </a:solidFill>
              <a:latin typeface="Hei"/>
              <a:ea typeface="Hei"/>
              <a:cs typeface="Hei"/>
            </a:endParaRPr>
          </a:p>
        </p:txBody>
      </p:sp>
    </p:spTree>
    <p:extLst>
      <p:ext uri="{BB962C8B-B14F-4D97-AF65-F5344CB8AC3E}">
        <p14:creationId xmlns:p14="http://schemas.microsoft.com/office/powerpoint/2010/main" val="32643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 smtClean="0"/>
              <a:t>课程成绩评价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zh-CN" altLang="en-US" dirty="0" smtClean="0"/>
              <a:t>经营成绩（</a:t>
            </a:r>
            <a:r>
              <a:rPr kumimoji="1" lang="en-US" altLang="zh-CN" dirty="0" smtClean="0"/>
              <a:t>30%</a:t>
            </a:r>
            <a:r>
              <a:rPr kumimoji="1" lang="zh-CN" altLang="en-US" dirty="0" smtClean="0"/>
              <a:t>）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系统中的经营绩效</a:t>
            </a:r>
            <a:endParaRPr kumimoji="1" lang="en-US" altLang="zh-CN" dirty="0" smtClean="0"/>
          </a:p>
          <a:p>
            <a:r>
              <a:rPr kumimoji="1" lang="zh-CN" altLang="en-US" dirty="0" smtClean="0"/>
              <a:t>团队互评（</a:t>
            </a:r>
            <a:r>
              <a:rPr kumimoji="1" lang="en-US" altLang="zh-CN" dirty="0" smtClean="0"/>
              <a:t>10%</a:t>
            </a:r>
            <a:r>
              <a:rPr kumimoji="1" lang="zh-CN" altLang="en-US" dirty="0" smtClean="0"/>
              <a:t>）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团队中其他成员的评分</a:t>
            </a:r>
            <a:endParaRPr kumimoji="1" lang="en-US" altLang="zh-CN" dirty="0" smtClean="0"/>
          </a:p>
          <a:p>
            <a:r>
              <a:rPr kumimoji="1" lang="zh-CN" altLang="en-US" dirty="0" smtClean="0"/>
              <a:t>课堂表现（</a:t>
            </a:r>
            <a:r>
              <a:rPr kumimoji="1" lang="en-US" altLang="zh-CN" dirty="0" smtClean="0"/>
              <a:t>20%</a:t>
            </a:r>
            <a:r>
              <a:rPr kumimoji="1" lang="zh-CN" altLang="en-US" dirty="0" smtClean="0"/>
              <a:t>）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课堂上的综合表现</a:t>
            </a:r>
            <a:endParaRPr kumimoji="1" lang="en-US" altLang="zh-CN" dirty="0" smtClean="0"/>
          </a:p>
          <a:p>
            <a:r>
              <a:rPr kumimoji="1" lang="zh-CN" altLang="en-US" dirty="0" smtClean="0"/>
              <a:t>实训报告（</a:t>
            </a:r>
            <a:r>
              <a:rPr kumimoji="1" lang="en-US" altLang="zh-CN" dirty="0" smtClean="0"/>
              <a:t>40</a:t>
            </a:r>
            <a:r>
              <a:rPr kumimoji="1" lang="zh-CN" altLang="en-US" dirty="0"/>
              <a:t>%</a:t>
            </a:r>
            <a:r>
              <a:rPr kumimoji="1" lang="zh-CN" altLang="en-US" dirty="0" smtClean="0"/>
              <a:t>）</a:t>
            </a:r>
            <a:endParaRPr kumimoji="1" lang="en-US" altLang="zh-CN" dirty="0" smtClean="0"/>
          </a:p>
          <a:p>
            <a:pPr lvl="1"/>
            <a:r>
              <a:rPr kumimoji="1" lang="zh-CN" altLang="en-US" dirty="0" smtClean="0"/>
              <a:t>结束后的综合实训报告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9618969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教学中的注意事项</a:t>
            </a:r>
            <a:endParaRPr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 smtClean="0"/>
              <a:t>教学进度与过程的控制</a:t>
            </a:r>
            <a:endParaRPr lang="en-US" altLang="zh-CN" dirty="0" smtClean="0"/>
          </a:p>
          <a:p>
            <a:r>
              <a:rPr lang="zh-CN" altLang="en-US" dirty="0" smtClean="0"/>
              <a:t>防止部分学生游离在外</a:t>
            </a:r>
            <a:endParaRPr lang="en-US" altLang="zh-CN" dirty="0" smtClean="0"/>
          </a:p>
          <a:p>
            <a:r>
              <a:rPr lang="zh-CN" altLang="en-US" dirty="0" smtClean="0"/>
              <a:t>让更多的学生参与互动</a:t>
            </a:r>
            <a:endParaRPr lang="en-US" altLang="zh-CN" dirty="0" smtClean="0"/>
          </a:p>
          <a:p>
            <a:r>
              <a:rPr lang="zh-CN" altLang="en-US" dirty="0" smtClean="0"/>
              <a:t>注意学生积极性的调动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0022863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体验式教学训练模式总结</a:t>
            </a:r>
            <a:endParaRPr lang="zh-CN" altLang="en-US" dirty="0"/>
          </a:p>
        </p:txBody>
      </p:sp>
      <p:graphicFrame>
        <p:nvGraphicFramePr>
          <p:cNvPr id="6" name="图示 5"/>
          <p:cNvGraphicFramePr/>
          <p:nvPr>
            <p:extLst>
              <p:ext uri="{D42A27DB-BD31-4B8C-83A1-F6EECF244321}">
                <p14:modId xmlns:p14="http://schemas.microsoft.com/office/powerpoint/2010/main" val="4282566165"/>
              </p:ext>
            </p:extLst>
          </p:nvPr>
        </p:nvGraphicFramePr>
        <p:xfrm>
          <a:off x="428628" y="1190613"/>
          <a:ext cx="8286776" cy="38100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95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14:flythrough/>
      </p:transition>
    </mc:Choice>
    <mc:Fallback xmlns="">
      <p:transition xmlns:p14="http://schemas.microsoft.com/office/powerpoint/2010/main"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779B40F-B791-4300-BEA8-032BE85B6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graphicEl>
                                              <a:dgm id="{A779B40F-B791-4300-BEA8-032BE85B6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graphicEl>
                                              <a:dgm id="{A779B40F-B791-4300-BEA8-032BE85B6CC1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99480972-396B-4094-938B-8E5C76BE6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graphicEl>
                                              <a:dgm id="{99480972-396B-4094-938B-8E5C76BE6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graphicEl>
                                              <a:dgm id="{99480972-396B-4094-938B-8E5C76BE667E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F66ED33-E8FA-45A6-A002-6E7EEADC1C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graphicEl>
                                              <a:dgm id="{BF66ED33-E8FA-45A6-A002-6E7EEADC1C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graphicEl>
                                              <a:dgm id="{BF66ED33-E8FA-45A6-A002-6E7EEADC1C0F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5FCEE20E-DF2D-4677-A388-7179B6D440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graphicEl>
                                              <a:dgm id="{5FCEE20E-DF2D-4677-A388-7179B6D440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graphicEl>
                                              <a:dgm id="{5FCEE20E-DF2D-4677-A388-7179B6D4409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2DBC838-849D-4770-B329-B02C5DDB9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graphicEl>
                                              <a:dgm id="{02DBC838-849D-4770-B329-B02C5DDB9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graphicEl>
                                              <a:dgm id="{02DBC838-849D-4770-B329-B02C5DDB926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03D3AA27-A298-41E5-BA4F-42B2387B47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graphicEl>
                                              <a:dgm id="{03D3AA27-A298-41E5-BA4F-42B2387B47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graphicEl>
                                              <a:dgm id="{03D3AA27-A298-41E5-BA4F-42B2387B47FC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B1EE6F4E-321B-4D04-8891-D978A2D69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graphicEl>
                                              <a:dgm id="{B1EE6F4E-321B-4D04-8891-D978A2D69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graphicEl>
                                              <a:dgm id="{B1EE6F4E-321B-4D04-8891-D978A2D6913A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2C6A8E3-7275-4CAB-8AF0-05100E3388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>
                                            <p:graphicEl>
                                              <a:dgm id="{72C6A8E3-7275-4CAB-8AF0-05100E3388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>
                                            <p:graphicEl>
                                              <a:dgm id="{72C6A8E3-7275-4CAB-8AF0-05100E3388C8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F28EC97C-45E8-4D77-B36F-774EE955F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6">
                                            <p:graphicEl>
                                              <a:dgm id="{F28EC97C-45E8-4D77-B36F-774EE955F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graphicEl>
                                              <a:dgm id="{F28EC97C-45E8-4D77-B36F-774EE955F69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AA50F9C4-D376-4FD0-8720-25C11FD3B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6">
                                            <p:graphicEl>
                                              <a:dgm id="{AA50F9C4-D376-4FD0-8720-25C11FD3B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6">
                                            <p:graphicEl>
                                              <a:dgm id="{AA50F9C4-D376-4FD0-8720-25C11FD3BC55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339F7D6B-2E2E-4EB6-85F6-706AC9DC49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6">
                                            <p:graphicEl>
                                              <a:dgm id="{339F7D6B-2E2E-4EB6-85F6-706AC9DC49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6">
                                            <p:graphicEl>
                                              <a:dgm id="{339F7D6B-2E2E-4EB6-85F6-706AC9DC49AB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graphicEl>
                                              <a:dgm id="{739C073B-EBA2-4A73-A396-8D6AA7D9F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6">
                                            <p:graphicEl>
                                              <a:dgm id="{739C073B-EBA2-4A73-A396-8D6AA7D9F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6">
                                            <p:graphicEl>
                                              <a:dgm id="{739C073B-EBA2-4A73-A396-8D6AA7D9F100}"/>
                                            </p:graphic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" grpId="0">
        <p:bldSub>
          <a:bldDgm bld="one"/>
        </p:bldSub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zh-CN" altLang="en-US" dirty="0" smtClean="0">
                <a:cs typeface="+mj-cs"/>
              </a:rPr>
              <a:t>本课程训练形式</a:t>
            </a:r>
            <a:endParaRPr lang="zh-CN" altLang="en-US" dirty="0">
              <a:cs typeface="+mj-cs"/>
            </a:endParaRPr>
          </a:p>
        </p:txBody>
      </p:sp>
      <p:graphicFrame>
        <p:nvGraphicFramePr>
          <p:cNvPr id="5" name="内容占位符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34803445"/>
              </p:ext>
            </p:extLst>
          </p:nvPr>
        </p:nvGraphicFramePr>
        <p:xfrm>
          <a:off x="323528" y="409228"/>
          <a:ext cx="8461542" cy="52823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3637811938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5" grpId="0">
        <p:bldAsOne/>
      </p:bldGraphic>
    </p:bldLst>
  </p:timing>
</p:sld>
</file>

<file path=ppt/slides/slide8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WordArt 2"/>
          <p:cNvSpPr>
            <a:spLocks noChangeArrowheads="1" noChangeShapeType="1" noTextEdit="1"/>
          </p:cNvSpPr>
          <p:nvPr/>
        </p:nvSpPr>
        <p:spPr bwMode="gray">
          <a:xfrm>
            <a:off x="6012160" y="2353444"/>
            <a:ext cx="1512168" cy="444500"/>
          </a:xfrm>
          <a:prstGeom prst="rect">
            <a:avLst/>
          </a:prstGeom>
        </p:spPr>
        <p:txBody>
          <a:bodyPr wrap="none" fromWordArt="1">
            <a:prstTxWarp prst="textDeflate">
              <a:avLst>
                <a:gd name="adj" fmla="val 0"/>
              </a:avLst>
            </a:prstTxWarp>
          </a:bodyPr>
          <a:lstStyle/>
          <a:p>
            <a:pPr algn="ctr"/>
            <a:r>
              <a:rPr lang="zh-CN" altLang="en-US" sz="3600" b="1" kern="10" dirty="0" smtClean="0">
                <a:ln w="19050">
                  <a:solidFill>
                    <a:srgbClr val="FFFF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chemeClr val="tx2"/>
                    </a:gs>
                    <a:gs pos="100000">
                      <a:schemeClr val="hlink"/>
                    </a:gs>
                  </a:gsLst>
                  <a:lin ang="0" scaled="1"/>
                </a:gradFill>
                <a:effectLst>
                  <a:outerShdw dist="53882" dir="2700000" algn="ctr" rotWithShape="0">
                    <a:schemeClr val="tx1">
                      <a:alpha val="50000"/>
                    </a:schemeClr>
                  </a:outerShdw>
                </a:effectLst>
                <a:latin typeface="Arial"/>
                <a:cs typeface="Arial"/>
              </a:rPr>
              <a:t>问题？</a:t>
            </a:r>
            <a:endParaRPr lang="zh-CN" altLang="en-US" sz="3600" b="1" kern="10" dirty="0">
              <a:ln w="19050">
                <a:solidFill>
                  <a:srgbClr val="FFFFFF"/>
                </a:solidFill>
                <a:round/>
                <a:headEnd/>
                <a:tailEnd/>
              </a:ln>
              <a:gradFill rotWithShape="1">
                <a:gsLst>
                  <a:gs pos="0">
                    <a:schemeClr val="tx2"/>
                  </a:gs>
                  <a:gs pos="100000">
                    <a:schemeClr val="hlink"/>
                  </a:gs>
                </a:gsLst>
                <a:lin ang="0" scaled="1"/>
              </a:gradFill>
              <a:effectLst>
                <a:outerShdw dist="53882" dir="2700000" algn="ctr" rotWithShape="0">
                  <a:schemeClr val="tx1">
                    <a:alpha val="50000"/>
                  </a:schemeClr>
                </a:outerShdw>
              </a:effectLst>
              <a:latin typeface="Arial"/>
              <a:cs typeface="Arial"/>
            </a:endParaRPr>
          </a:p>
        </p:txBody>
      </p:sp>
      <p:sp>
        <p:nvSpPr>
          <p:cNvPr id="80899" name="Rectangle 3"/>
          <p:cNvSpPr>
            <a:spLocks noGrp="1" noChangeArrowheads="1"/>
          </p:cNvSpPr>
          <p:nvPr>
            <p:ph type="subTitle" idx="1"/>
          </p:nvPr>
        </p:nvSpPr>
        <p:spPr bwMode="gray">
          <a:xfrm>
            <a:off x="4767264" y="3202504"/>
            <a:ext cx="4071937" cy="519092"/>
          </a:xfrm>
          <a:noFill/>
          <a:ln/>
        </p:spPr>
        <p:txBody>
          <a:bodyPr/>
          <a:lstStyle/>
          <a:p>
            <a:pPr algn="ctr"/>
            <a:r>
              <a:rPr lang="zh-CN" altLang="en-US" sz="2400" b="1" dirty="0" smtClean="0">
                <a:solidFill>
                  <a:schemeClr val="tx1"/>
                </a:solidFill>
                <a:latin typeface="Adobe 楷体 Std R"/>
                <a:ea typeface="Adobe 楷体 Std R"/>
                <a:cs typeface="Adobe 楷体 Std R"/>
              </a:rPr>
              <a:t>黄 林  </a:t>
            </a:r>
            <a:r>
              <a:rPr lang="en-US" altLang="zh-CN" sz="2400" b="1" dirty="0" err="1" smtClean="0">
                <a:solidFill>
                  <a:schemeClr val="tx1"/>
                </a:solidFill>
                <a:latin typeface="Adobe 楷体 Std R"/>
                <a:ea typeface="Adobe 楷体 Std R"/>
                <a:cs typeface="Adobe 楷体 Std R"/>
              </a:rPr>
              <a:t>jeff@bster.cn</a:t>
            </a:r>
            <a:endParaRPr lang="en-US" altLang="zh-CN" sz="2400" b="1" dirty="0">
              <a:solidFill>
                <a:schemeClr val="tx1"/>
              </a:solidFill>
              <a:latin typeface="Adobe 楷体 Std R"/>
              <a:ea typeface="Adobe 楷体 Std R"/>
              <a:cs typeface="Adobe 楷体 Std R"/>
            </a:endParaRPr>
          </a:p>
        </p:txBody>
      </p:sp>
    </p:spTree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808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80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089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dirty="0" smtClean="0"/>
              <a:t>体验式教学理念</a:t>
            </a:r>
            <a:endParaRPr lang="zh-CN" altLang="en-US" dirty="0"/>
          </a:p>
        </p:txBody>
      </p:sp>
      <p:pic>
        <p:nvPicPr>
          <p:cNvPr id="51" name="Rectangle 15363"/>
          <p:cNvPicPr>
            <a:picLocks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6038" y="1057300"/>
            <a:ext cx="8605076" cy="90725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52" name="AutoShape 6"/>
          <p:cNvSpPr>
            <a:spLocks noChangeArrowheads="1"/>
          </p:cNvSpPr>
          <p:nvPr/>
        </p:nvSpPr>
        <p:spPr bwMode="auto">
          <a:xfrm>
            <a:off x="236058" y="1062780"/>
            <a:ext cx="4445448" cy="859441"/>
          </a:xfrm>
          <a:prstGeom prst="rightArrow">
            <a:avLst>
              <a:gd name="adj1" fmla="val 100000"/>
              <a:gd name="adj2" fmla="val 32438"/>
            </a:avLst>
          </a:prstGeom>
          <a:solidFill>
            <a:srgbClr val="7030A0">
              <a:alpha val="71000"/>
            </a:srgbClr>
          </a:solidFill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n-US" sz="3200" dirty="0">
              <a:ea typeface="+mn-ea"/>
              <a:cs typeface="Arial" pitchFamily="34" charset="0"/>
            </a:endParaRPr>
          </a:p>
        </p:txBody>
      </p:sp>
      <p:pic>
        <p:nvPicPr>
          <p:cNvPr id="53" name="Rectangle 15363"/>
          <p:cNvPicPr>
            <a:picLocks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356" y="3153858"/>
            <a:ext cx="8605076" cy="907521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</p:pic>
      <p:pic>
        <p:nvPicPr>
          <p:cNvPr id="54" name="Rectangle 15363"/>
          <p:cNvPicPr>
            <a:picLocks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6038" y="4232300"/>
            <a:ext cx="8605076" cy="90725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</p:pic>
      <p:pic>
        <p:nvPicPr>
          <p:cNvPr id="55" name="Rectangle 15363"/>
          <p:cNvPicPr>
            <a:picLocks noChangeArrowheads="1"/>
          </p:cNvPicPr>
          <p:nvPr/>
        </p:nvPicPr>
        <p:blipFill>
          <a:blip r:embed="rId3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6038" y="2073300"/>
            <a:ext cx="8605076" cy="907256"/>
          </a:xfrm>
          <a:prstGeom prst="rect">
            <a:avLst/>
          </a:prstGeom>
          <a:gradFill flip="none" rotWithShape="1">
            <a:gsLst>
              <a:gs pos="0">
                <a:schemeClr val="accent2">
                  <a:lumMod val="60000"/>
                  <a:lumOff val="40000"/>
                  <a:tint val="66000"/>
                  <a:satMod val="160000"/>
                </a:schemeClr>
              </a:gs>
              <a:gs pos="50000">
                <a:schemeClr val="accent2">
                  <a:lumMod val="60000"/>
                  <a:lumOff val="40000"/>
                  <a:tint val="44500"/>
                  <a:satMod val="160000"/>
                </a:schemeClr>
              </a:gs>
              <a:gs pos="100000">
                <a:schemeClr val="accent2">
                  <a:lumMod val="60000"/>
                  <a:lumOff val="40000"/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  <a:ln w="9525">
            <a:noFill/>
            <a:miter lim="800000"/>
            <a:headEnd/>
            <a:tailEnd/>
          </a:ln>
        </p:spPr>
      </p:pic>
      <p:sp>
        <p:nvSpPr>
          <p:cNvPr id="56" name="AutoShape 6"/>
          <p:cNvSpPr>
            <a:spLocks noChangeArrowheads="1"/>
          </p:cNvSpPr>
          <p:nvPr/>
        </p:nvSpPr>
        <p:spPr bwMode="auto">
          <a:xfrm>
            <a:off x="236058" y="2061847"/>
            <a:ext cx="4445448" cy="886958"/>
          </a:xfrm>
          <a:prstGeom prst="rightArrow">
            <a:avLst>
              <a:gd name="adj1" fmla="val 100000"/>
              <a:gd name="adj2" fmla="val 32438"/>
            </a:avLst>
          </a:prstGeom>
          <a:solidFill>
            <a:srgbClr val="628B9E"/>
          </a:solidFill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n-US" sz="3200" dirty="0">
              <a:ea typeface="+mn-ea"/>
              <a:cs typeface="Arial" pitchFamily="34" charset="0"/>
            </a:endParaRPr>
          </a:p>
        </p:txBody>
      </p:sp>
      <p:sp>
        <p:nvSpPr>
          <p:cNvPr id="57" name="AutoShape 6"/>
          <p:cNvSpPr>
            <a:spLocks noChangeArrowheads="1"/>
          </p:cNvSpPr>
          <p:nvPr/>
        </p:nvSpPr>
        <p:spPr bwMode="auto">
          <a:xfrm>
            <a:off x="236060" y="3172379"/>
            <a:ext cx="4632325" cy="874448"/>
          </a:xfrm>
          <a:prstGeom prst="rightArrow">
            <a:avLst>
              <a:gd name="adj1" fmla="val 100000"/>
              <a:gd name="adj2" fmla="val 32435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endParaRPr lang="en-US" altLang="en-US" dirty="0"/>
          </a:p>
        </p:txBody>
      </p:sp>
      <p:sp>
        <p:nvSpPr>
          <p:cNvPr id="58" name="AutoShape 6"/>
          <p:cNvSpPr>
            <a:spLocks noChangeArrowheads="1"/>
          </p:cNvSpPr>
          <p:nvPr/>
        </p:nvSpPr>
        <p:spPr bwMode="auto">
          <a:xfrm>
            <a:off x="236058" y="4229314"/>
            <a:ext cx="4445448" cy="899658"/>
          </a:xfrm>
          <a:prstGeom prst="rightArrow">
            <a:avLst>
              <a:gd name="adj1" fmla="val 100000"/>
              <a:gd name="adj2" fmla="val 32438"/>
            </a:avLst>
          </a:prstGeom>
          <a:solidFill>
            <a:srgbClr val="C00000">
              <a:alpha val="78000"/>
            </a:srgbClr>
          </a:solidFill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n-US" sz="3200" dirty="0">
              <a:ea typeface="+mn-ea"/>
              <a:cs typeface="Arial" pitchFamily="34" charset="0"/>
            </a:endParaRPr>
          </a:p>
        </p:txBody>
      </p:sp>
      <p:sp>
        <p:nvSpPr>
          <p:cNvPr id="59" name="Rectangle 8"/>
          <p:cNvSpPr txBox="1">
            <a:spLocks noChangeArrowheads="1"/>
          </p:cNvSpPr>
          <p:nvPr/>
        </p:nvSpPr>
        <p:spPr bwMode="auto">
          <a:xfrm>
            <a:off x="4572002" y="1328804"/>
            <a:ext cx="4143403" cy="439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370" tIns="50685" rIns="101370" bIns="5068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014413" rtl="0" eaLnBrk="0" fontAlgn="base" latinLnBrk="0" hangingPunct="0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以能力培养为中心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0" name="Rectangle 9"/>
          <p:cNvSpPr>
            <a:spLocks noChangeArrowheads="1"/>
          </p:cNvSpPr>
          <p:nvPr/>
        </p:nvSpPr>
        <p:spPr bwMode="auto">
          <a:xfrm>
            <a:off x="450844" y="1242243"/>
            <a:ext cx="3049587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教学理念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1" name="Rectangle 9"/>
          <p:cNvSpPr>
            <a:spLocks noChangeArrowheads="1"/>
          </p:cNvSpPr>
          <p:nvPr/>
        </p:nvSpPr>
        <p:spPr bwMode="auto">
          <a:xfrm>
            <a:off x="450843" y="2284701"/>
            <a:ext cx="2538412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教学方法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2" name="Rectangle 9"/>
          <p:cNvSpPr>
            <a:spLocks noChangeArrowheads="1"/>
          </p:cNvSpPr>
          <p:nvPr/>
        </p:nvSpPr>
        <p:spPr bwMode="auto">
          <a:xfrm>
            <a:off x="450843" y="4445025"/>
            <a:ext cx="253841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0" hangingPunct="0">
              <a:spcBef>
                <a:spcPct val="20000"/>
              </a:spcBef>
            </a:pP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教学考核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63" name="Rectangle 8"/>
          <p:cNvSpPr txBox="1">
            <a:spLocks noChangeArrowheads="1"/>
          </p:cNvSpPr>
          <p:nvPr/>
        </p:nvSpPr>
        <p:spPr bwMode="auto">
          <a:xfrm>
            <a:off x="4572002" y="2366996"/>
            <a:ext cx="4143403" cy="417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370" tIns="50685" rIns="101370" bIns="50685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1014413" rtl="0" eaLnBrk="0" fontAlgn="base" latinLnBrk="0" hangingPunct="0">
              <a:lnSpc>
                <a:spcPct val="70000"/>
              </a:lnSpc>
              <a:spcBef>
                <a:spcPct val="20000"/>
              </a:spcBef>
              <a:spcAft>
                <a:spcPct val="0"/>
              </a:spcAft>
              <a:buClr>
                <a:schemeClr val="tx2"/>
              </a:buClr>
              <a:buSzTx/>
              <a:buFontTx/>
              <a:buNone/>
              <a:tabLst/>
              <a:defRPr/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以模拟实践为中心</a:t>
            </a:r>
            <a:endParaRPr kumimoji="0" lang="en-US" altLang="zh-CN" sz="3200" b="1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64" name="Rectangle 8"/>
          <p:cNvSpPr txBox="1">
            <a:spLocks noChangeArrowheads="1"/>
          </p:cNvSpPr>
          <p:nvPr/>
        </p:nvSpPr>
        <p:spPr bwMode="auto">
          <a:xfrm>
            <a:off x="4595815" y="3346434"/>
            <a:ext cx="4170357" cy="512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370" tIns="50685" rIns="101370" bIns="50685" numCol="1" anchor="t" anchorCtr="0" compatLnSpc="1">
            <a:prstTxWarp prst="textNoShape">
              <a:avLst/>
            </a:prstTxWarp>
          </a:bodyPr>
          <a:lstStyle/>
          <a:p>
            <a:pPr algn="ctr" defTabSz="1014413">
              <a:spcBef>
                <a:spcPct val="20000"/>
              </a:spcBef>
              <a:buClr>
                <a:schemeClr val="tx2"/>
              </a:buClr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917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以学生体验为中心</a:t>
            </a:r>
          </a:p>
        </p:txBody>
      </p:sp>
      <p:sp>
        <p:nvSpPr>
          <p:cNvPr id="65" name="Rectangle 8"/>
          <p:cNvSpPr txBox="1">
            <a:spLocks noChangeArrowheads="1"/>
          </p:cNvSpPr>
          <p:nvPr/>
        </p:nvSpPr>
        <p:spPr bwMode="auto">
          <a:xfrm>
            <a:off x="4595815" y="4407791"/>
            <a:ext cx="4143402" cy="5046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01370" tIns="50685" rIns="101370" bIns="50685" numCol="1" anchor="t" anchorCtr="0" compatLnSpc="1">
            <a:prstTxWarp prst="textNoShape">
              <a:avLst/>
            </a:prstTxWarp>
          </a:bodyPr>
          <a:lstStyle/>
          <a:p>
            <a:pPr algn="ctr" defTabSz="1014413">
              <a:spcBef>
                <a:spcPct val="20000"/>
              </a:spcBef>
              <a:buClr>
                <a:schemeClr val="tx2"/>
              </a:buClr>
            </a:pPr>
            <a:r>
              <a:rPr kumimoji="0" lang="zh-CN" altLang="en-US" sz="3200" b="1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楷体_GB2312" pitchFamily="49" charset="-122"/>
                <a:ea typeface="楷体_GB2312" pitchFamily="49" charset="-122"/>
              </a:rPr>
              <a:t>以训练过程为中心</a:t>
            </a:r>
          </a:p>
        </p:txBody>
      </p:sp>
      <p:grpSp>
        <p:nvGrpSpPr>
          <p:cNvPr id="3" name="Group 44"/>
          <p:cNvGrpSpPr>
            <a:grpSpLocks/>
          </p:cNvGrpSpPr>
          <p:nvPr/>
        </p:nvGrpSpPr>
        <p:grpSpPr bwMode="auto">
          <a:xfrm>
            <a:off x="2967462" y="4229389"/>
            <a:ext cx="1217613" cy="924719"/>
            <a:chOff x="-1726190" y="2157413"/>
            <a:chExt cx="1442028" cy="1314818"/>
          </a:xfrm>
        </p:grpSpPr>
        <p:pic>
          <p:nvPicPr>
            <p:cNvPr id="67" name="Rectangle 215073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-1319212" y="2157413"/>
              <a:ext cx="1035050" cy="976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8" name="Rectangle 215076"/>
            <p:cNvPicPr>
              <a:picLocks noChangeAspect="1" noChangeArrowheads="1"/>
            </p:cNvPicPr>
            <p:nvPr/>
          </p:nvPicPr>
          <p:blipFill>
            <a:blip r:embed="rId5" cstate="print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-1726190" y="2420938"/>
              <a:ext cx="580613" cy="7614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69" name="Rectangle 215077"/>
            <p:cNvPicPr>
              <a:picLocks noChangeAspect="1" noChangeArrowheads="1"/>
            </p:cNvPicPr>
            <p:nvPr/>
          </p:nvPicPr>
          <p:blipFill>
            <a:blip r:embed="rId6" cstate="print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-1356569" y="2481056"/>
              <a:ext cx="591394" cy="755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0" name="Rectangle 215078"/>
            <p:cNvPicPr>
              <a:picLocks noChangeAspect="1" noChangeArrowheads="1"/>
            </p:cNvPicPr>
            <p:nvPr/>
          </p:nvPicPr>
          <p:blipFill>
            <a:blip r:embed="rId7" cstate="print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-1504418" y="2716903"/>
              <a:ext cx="591394" cy="7553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grpSp>
        <p:nvGrpSpPr>
          <p:cNvPr id="4" name="Group 113"/>
          <p:cNvGrpSpPr>
            <a:grpSpLocks/>
          </p:cNvGrpSpPr>
          <p:nvPr/>
        </p:nvGrpSpPr>
        <p:grpSpPr bwMode="auto">
          <a:xfrm>
            <a:off x="2578525" y="2152410"/>
            <a:ext cx="1685925" cy="776553"/>
            <a:chOff x="3765" y="3067"/>
            <a:chExt cx="1062" cy="587"/>
          </a:xfrm>
        </p:grpSpPr>
        <p:pic>
          <p:nvPicPr>
            <p:cNvPr id="72" name="Rectangle 38931"/>
            <p:cNvPicPr>
              <a:picLocks noChangeAspect="1" noChangeArrowheads="1"/>
            </p:cNvPicPr>
            <p:nvPr/>
          </p:nvPicPr>
          <p:blipFill>
            <a:blip r:embed="rId8" cstate="print"/>
            <a:srcRect/>
            <a:stretch>
              <a:fillRect/>
            </a:stretch>
          </p:blipFill>
          <p:spPr bwMode="auto">
            <a:xfrm>
              <a:off x="3765" y="3395"/>
              <a:ext cx="218" cy="2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3" name="Rectangle 38932"/>
            <p:cNvPicPr>
              <a:picLocks noChangeAspect="1" noChangeArrowheads="1"/>
            </p:cNvPicPr>
            <p:nvPr/>
          </p:nvPicPr>
          <p:blipFill>
            <a:blip r:embed="rId9" cstate="print"/>
            <a:srcRect/>
            <a:stretch>
              <a:fillRect/>
            </a:stretch>
          </p:blipFill>
          <p:spPr bwMode="auto">
            <a:xfrm>
              <a:off x="3996" y="3425"/>
              <a:ext cx="178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4" name="Rectangle 38933"/>
            <p:cNvPicPr>
              <a:picLocks noChangeAspect="1" noChangeArrowheads="1"/>
            </p:cNvPicPr>
            <p:nvPr/>
          </p:nvPicPr>
          <p:blipFill>
            <a:blip r:embed="rId10" cstate="print"/>
            <a:srcRect/>
            <a:stretch>
              <a:fillRect/>
            </a:stretch>
          </p:blipFill>
          <p:spPr bwMode="auto">
            <a:xfrm>
              <a:off x="4201" y="3420"/>
              <a:ext cx="180" cy="2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5" name="Rectangle 38934"/>
            <p:cNvPicPr>
              <a:picLocks noChangeAspect="1" noChangeArrowheads="1"/>
            </p:cNvPicPr>
            <p:nvPr/>
          </p:nvPicPr>
          <p:blipFill>
            <a:blip r:embed="rId11" cstate="print"/>
            <a:srcRect/>
            <a:stretch>
              <a:fillRect/>
            </a:stretch>
          </p:blipFill>
          <p:spPr bwMode="auto">
            <a:xfrm>
              <a:off x="4580" y="3425"/>
              <a:ext cx="247" cy="20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6" name="Rectangle 38935"/>
            <p:cNvPicPr>
              <a:picLocks noChangeAspect="1" noChangeArrowheads="1"/>
            </p:cNvPicPr>
            <p:nvPr/>
          </p:nvPicPr>
          <p:blipFill>
            <a:blip r:embed="rId12" cstate="print"/>
            <a:srcRect/>
            <a:stretch>
              <a:fillRect/>
            </a:stretch>
          </p:blipFill>
          <p:spPr bwMode="auto">
            <a:xfrm>
              <a:off x="4395" y="3413"/>
              <a:ext cx="229" cy="24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77" name="Rectangle 38936"/>
            <p:cNvPicPr>
              <a:picLocks noChangeAspect="1" noChangeArrowheads="1"/>
            </p:cNvPicPr>
            <p:nvPr/>
          </p:nvPicPr>
          <p:blipFill>
            <a:blip r:embed="rId13" cstate="print"/>
            <a:srcRect/>
            <a:stretch>
              <a:fillRect/>
            </a:stretch>
          </p:blipFill>
          <p:spPr bwMode="auto">
            <a:xfrm>
              <a:off x="3849" y="3222"/>
              <a:ext cx="892" cy="25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5" name="Group 93"/>
            <p:cNvGrpSpPr>
              <a:grpSpLocks/>
            </p:cNvGrpSpPr>
            <p:nvPr/>
          </p:nvGrpSpPr>
          <p:grpSpPr bwMode="auto">
            <a:xfrm>
              <a:off x="4093" y="3067"/>
              <a:ext cx="406" cy="303"/>
              <a:chOff x="3974" y="72"/>
              <a:chExt cx="616" cy="442"/>
            </a:xfrm>
          </p:grpSpPr>
          <p:pic>
            <p:nvPicPr>
              <p:cNvPr id="79" name="Rectangle 38938"/>
              <p:cNvPicPr>
                <a:picLocks noChangeAspect="1" noChangeArrowheads="1"/>
              </p:cNvPicPr>
              <p:nvPr/>
            </p:nvPicPr>
            <p:blipFill>
              <a:blip r:embed="rId14" cstate="print"/>
              <a:srcRect/>
              <a:stretch>
                <a:fillRect/>
              </a:stretch>
            </p:blipFill>
            <p:spPr bwMode="auto">
              <a:xfrm>
                <a:off x="4109" y="72"/>
                <a:ext cx="231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0" name="Rectangle 38939"/>
              <p:cNvPicPr>
                <a:picLocks noChangeAspect="1"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4359" y="128"/>
                <a:ext cx="231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1" name="Rectangle 38940"/>
              <p:cNvPicPr>
                <a:picLocks noChangeAspect="1" noChangeArrowheads="1"/>
              </p:cNvPicPr>
              <p:nvPr/>
            </p:nvPicPr>
            <p:blipFill>
              <a:blip r:embed="rId16" cstate="print"/>
              <a:srcRect/>
              <a:stretch>
                <a:fillRect/>
              </a:stretch>
            </p:blipFill>
            <p:spPr bwMode="auto">
              <a:xfrm>
                <a:off x="4220" y="208"/>
                <a:ext cx="227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2" name="Rectangle 38941"/>
              <p:cNvPicPr>
                <a:picLocks noChangeAspect="1" noChangeArrowheads="1"/>
              </p:cNvPicPr>
              <p:nvPr/>
            </p:nvPicPr>
            <p:blipFill>
              <a:blip r:embed="rId17" cstate="print"/>
              <a:srcRect/>
              <a:stretch>
                <a:fillRect/>
              </a:stretch>
            </p:blipFill>
            <p:spPr bwMode="auto">
              <a:xfrm>
                <a:off x="3974" y="144"/>
                <a:ext cx="223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grpSp>
        <p:nvGrpSpPr>
          <p:cNvPr id="6" name="组合 51"/>
          <p:cNvGrpSpPr/>
          <p:nvPr/>
        </p:nvGrpSpPr>
        <p:grpSpPr>
          <a:xfrm>
            <a:off x="2899880" y="1091430"/>
            <a:ext cx="1333500" cy="873125"/>
            <a:chOff x="2953660" y="1648282"/>
            <a:chExt cx="1333500" cy="1047750"/>
          </a:xfrm>
        </p:grpSpPr>
        <p:pic>
          <p:nvPicPr>
            <p:cNvPr id="84" name="Picture 14" descr="Gold_Arrow_fade"/>
            <p:cNvPicPr>
              <a:picLocks noChangeAspect="1" noChangeArrowheads="1"/>
            </p:cNvPicPr>
            <p:nvPr/>
          </p:nvPicPr>
          <p:blipFill>
            <a:blip r:embed="rId18" cstate="print"/>
            <a:srcRect/>
            <a:stretch>
              <a:fillRect/>
            </a:stretch>
          </p:blipFill>
          <p:spPr bwMode="auto">
            <a:xfrm>
              <a:off x="2953660" y="1648282"/>
              <a:ext cx="1333500" cy="10477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7" name="Group 138"/>
            <p:cNvGrpSpPr>
              <a:grpSpLocks/>
            </p:cNvGrpSpPr>
            <p:nvPr/>
          </p:nvGrpSpPr>
          <p:grpSpPr bwMode="auto">
            <a:xfrm>
              <a:off x="3226713" y="1756232"/>
              <a:ext cx="571501" cy="647700"/>
              <a:chOff x="1146" y="975"/>
              <a:chExt cx="360" cy="408"/>
            </a:xfrm>
          </p:grpSpPr>
          <p:pic>
            <p:nvPicPr>
              <p:cNvPr id="89" name="Rectangle 34941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1284" y="975"/>
                <a:ext cx="187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90" name="Rectangle 34942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1146" y="1012"/>
                <a:ext cx="360" cy="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grpSp>
          <p:nvGrpSpPr>
            <p:cNvPr id="8" name="Group 141"/>
            <p:cNvGrpSpPr>
              <a:grpSpLocks/>
            </p:cNvGrpSpPr>
            <p:nvPr/>
          </p:nvGrpSpPr>
          <p:grpSpPr bwMode="auto">
            <a:xfrm>
              <a:off x="3367319" y="1946732"/>
              <a:ext cx="571501" cy="647700"/>
              <a:chOff x="1146" y="975"/>
              <a:chExt cx="360" cy="408"/>
            </a:xfrm>
          </p:grpSpPr>
          <p:pic>
            <p:nvPicPr>
              <p:cNvPr id="87" name="Rectangle 34939"/>
              <p:cNvPicPr>
                <a:picLocks noChangeAspect="1" noChangeArrowheads="1"/>
              </p:cNvPicPr>
              <p:nvPr/>
            </p:nvPicPr>
            <p:blipFill>
              <a:blip r:embed="rId19" cstate="print"/>
              <a:srcRect/>
              <a:stretch>
                <a:fillRect/>
              </a:stretch>
            </p:blipFill>
            <p:spPr bwMode="auto">
              <a:xfrm>
                <a:off x="1284" y="975"/>
                <a:ext cx="187" cy="30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88" name="Rectangle 34940"/>
              <p:cNvPicPr>
                <a:picLocks noChangeAspect="1" noChangeArrowheads="1"/>
              </p:cNvPicPr>
              <p:nvPr/>
            </p:nvPicPr>
            <p:blipFill>
              <a:blip r:embed="rId20" cstate="print"/>
              <a:srcRect/>
              <a:stretch>
                <a:fillRect/>
              </a:stretch>
            </p:blipFill>
            <p:spPr bwMode="auto">
              <a:xfrm>
                <a:off x="1146" y="1012"/>
                <a:ext cx="360" cy="371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</p:grpSp>
      <p:sp>
        <p:nvSpPr>
          <p:cNvPr id="91" name="AutoShape 6"/>
          <p:cNvSpPr>
            <a:spLocks noChangeArrowheads="1"/>
          </p:cNvSpPr>
          <p:nvPr/>
        </p:nvSpPr>
        <p:spPr bwMode="auto">
          <a:xfrm>
            <a:off x="214282" y="3159515"/>
            <a:ext cx="4445448" cy="886958"/>
          </a:xfrm>
          <a:prstGeom prst="rightArrow">
            <a:avLst>
              <a:gd name="adj1" fmla="val 100000"/>
              <a:gd name="adj2" fmla="val 32438"/>
            </a:avLst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>
            <a:glow rad="635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none" anchor="ctr"/>
          <a:lstStyle/>
          <a:p>
            <a:pPr>
              <a:defRPr/>
            </a:pPr>
            <a:endParaRPr lang="en-US" sz="3200" dirty="0">
              <a:ea typeface="+mn-ea"/>
              <a:cs typeface="Arial" pitchFamily="34" charset="0"/>
            </a:endParaRPr>
          </a:p>
        </p:txBody>
      </p:sp>
      <p:sp>
        <p:nvSpPr>
          <p:cNvPr id="92" name="Rectangle 9"/>
          <p:cNvSpPr>
            <a:spLocks noChangeArrowheads="1"/>
          </p:cNvSpPr>
          <p:nvPr/>
        </p:nvSpPr>
        <p:spPr bwMode="auto">
          <a:xfrm>
            <a:off x="450843" y="3343035"/>
            <a:ext cx="2538412" cy="494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0" hangingPunct="0">
              <a:spcBef>
                <a:spcPct val="20000"/>
              </a:spcBef>
              <a:defRPr/>
            </a:pPr>
            <a:r>
              <a:rPr lang="zh-CN" altLang="en-US" sz="3200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黑体" pitchFamily="2" charset="-122"/>
                <a:ea typeface="黑体" pitchFamily="2" charset="-122"/>
              </a:rPr>
              <a:t>教学方法</a:t>
            </a:r>
            <a:endParaRPr lang="zh-CN" altLang="en-US" sz="32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黑体" pitchFamily="2" charset="-122"/>
              <a:ea typeface="黑体" pitchFamily="2" charset="-122"/>
            </a:endParaRPr>
          </a:p>
        </p:txBody>
      </p:sp>
      <p:grpSp>
        <p:nvGrpSpPr>
          <p:cNvPr id="9" name="组合 50"/>
          <p:cNvGrpSpPr/>
          <p:nvPr/>
        </p:nvGrpSpPr>
        <p:grpSpPr>
          <a:xfrm>
            <a:off x="2974494" y="3369493"/>
            <a:ext cx="1055687" cy="625740"/>
            <a:chOff x="3028273" y="4381957"/>
            <a:chExt cx="1055687" cy="750888"/>
          </a:xfrm>
        </p:grpSpPr>
        <p:pic>
          <p:nvPicPr>
            <p:cNvPr id="94" name="Rectangle 16426"/>
            <p:cNvPicPr>
              <a:picLocks noChangeAspect="1" noChangeArrowheads="1"/>
            </p:cNvPicPr>
            <p:nvPr/>
          </p:nvPicPr>
          <p:blipFill>
            <a:blip r:embed="rId21" cstate="print"/>
            <a:srcRect/>
            <a:stretch>
              <a:fillRect/>
            </a:stretch>
          </p:blipFill>
          <p:spPr bwMode="auto">
            <a:xfrm>
              <a:off x="3028273" y="4381957"/>
              <a:ext cx="527050" cy="414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5" name="Rectangle 215069"/>
            <p:cNvPicPr>
              <a:picLocks noChangeAspect="1" noChangeArrowheads="1"/>
            </p:cNvPicPr>
            <p:nvPr/>
          </p:nvPicPr>
          <p:blipFill>
            <a:blip r:embed="rId22" cstate="print">
              <a:lum bright="6000" contrast="6000"/>
            </a:blip>
            <a:srcRect/>
            <a:stretch>
              <a:fillRect/>
            </a:stretch>
          </p:blipFill>
          <p:spPr bwMode="auto">
            <a:xfrm>
              <a:off x="3636285" y="4421645"/>
              <a:ext cx="447675" cy="58102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96" name="Rectangle 16428"/>
            <p:cNvPicPr>
              <a:picLocks noChangeAspect="1" noChangeArrowheads="1"/>
            </p:cNvPicPr>
            <p:nvPr/>
          </p:nvPicPr>
          <p:blipFill>
            <a:blip r:embed="rId23" cstate="print"/>
            <a:srcRect/>
            <a:stretch>
              <a:fillRect/>
            </a:stretch>
          </p:blipFill>
          <p:spPr bwMode="auto">
            <a:xfrm>
              <a:off x="3206979" y="4743907"/>
              <a:ext cx="619125" cy="3889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</p:spTree>
    <p:extLst>
      <p:ext uri="{BB962C8B-B14F-4D97-AF65-F5344CB8AC3E}">
        <p14:creationId xmlns:p14="http://schemas.microsoft.com/office/powerpoint/2010/main" val="3900645780"/>
      </p:ext>
    </p:extLst>
  </p:cSld>
  <p:clrMapOvr>
    <a:masterClrMapping/>
  </p:clrMapOvr>
  <p:transition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"/>
                            </p:stCondLst>
                            <p:childTnLst>
                              <p:par>
                                <p:cTn id="49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000"/>
                            </p:stCondLst>
                            <p:childTnLst>
                              <p:par>
                                <p:cTn id="57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000"/>
                            </p:stCondLst>
                            <p:childTnLst>
                              <p:par>
                                <p:cTn id="7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000"/>
                            </p:stCondLst>
                            <p:childTnLst>
                              <p:par>
                                <p:cTn id="93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500"/>
                            </p:stCondLst>
                            <p:childTnLst>
                              <p:par>
                                <p:cTn id="101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2000"/>
                            </p:stCondLst>
                            <p:childTnLst>
                              <p:par>
                                <p:cTn id="106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54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500"/>
                            </p:stCondLst>
                            <p:childTnLst>
                              <p:par>
                                <p:cTn id="121" presetID="54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000"/>
                            </p:stCondLst>
                            <p:childTnLst>
                              <p:par>
                                <p:cTn id="129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1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500"/>
                            </p:stCondLst>
                            <p:childTnLst>
                              <p:par>
                                <p:cTn id="137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1" fill="hold">
                            <p:stCondLst>
                              <p:cond delay="2000"/>
                            </p:stCondLst>
                            <p:childTnLst>
                              <p:par>
                                <p:cTn id="142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  <p:bldP spid="56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5" grpId="0"/>
      <p:bldP spid="91" grpId="0" animBg="1"/>
      <p:bldP spid="92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WoodenPlanks.p3d 2"/>
  <p:tag name="POWER3D OPTIONS" val="Fast 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crapingIce.p3d 0"/>
  <p:tag name="POWER3D OPTIONS" val="Medium "/>
  <p:tag name="POWER3D SOUND" val="Scraping Ice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labtilt.p3d 1"/>
  <p:tag name="POWER3D OPTIONS" val="Medium "/>
  <p:tag name="POWER3D IMAGE0" val="PINBUMP.TGA"/>
  <p:tag name="POWER3D IMAGE1" val="PINBUMP.TGA"/>
  <p:tag name="POWER3D SOUND" val="Slab Tilt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foldingBackdrop.p3d 3"/>
  <p:tag name="POWER3D OPTIONS" val="Fast 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RectanglesinRectangles.p3d 1"/>
  <p:tag name="POWER3D OPTIONS" val="Fast 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crapingIce.p3d 0"/>
  <p:tag name="POWER3D OPTIONS" val="Fast 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RacingRectangles.p3d 2"/>
  <p:tag name="POWER3D OPTIONS" val="Fast 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hnroll.p3d 3"/>
  <p:tag name="POWER3D OPTIONS" val="Medium "/>
  <p:tag name="POWER3D SOUND" val="Shrink to Corner and Roll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crapingIce.p3d 0"/>
  <p:tag name="POWER3D OPTIONS" val="Fast 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CameraShutter.p3d 0"/>
  <p:tag name="POWER3D OPTIONS" val="Fast 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labrota.p3d 1"/>
  <p:tag name="POWER3D OPTIONS" val="Medium "/>
  <p:tag name="POWER3D IMAGE0" val="PINBUMP.TGA"/>
  <p:tag name="POWER3D SOUND" val="Slab Rota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CrushingSlide.p3d 0"/>
  <p:tag name="POWER3D OPTIONS" val="Fast 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ropIn.p3d 5"/>
  <p:tag name="POWER3D OPTIONS" val="Medium "/>
  <p:tag name="POWER3D SOUND" val="Drop In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labflip.p3d 2"/>
  <p:tag name="POWER3D OPTIONS" val="Medium "/>
  <p:tag name="POWER3D IMAGE0" val="PINBUMP.TGA"/>
  <p:tag name="POWER3D IMAGE1" val="PINBUMP.TGA"/>
  <p:tag name="POWER3D SOUND" val="Slab Flip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DissolvingFlyThru.p3d 1"/>
  <p:tag name="POWER3D OPTIONS" val="Medium "/>
  <p:tag name="POWER3D SOUND" val="Dissolving Fly Thru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wing.p3d 5"/>
  <p:tag name="POWER3D OPTIONS" val="Medium "/>
  <p:tag name="POWER3D SOUND" val="Swing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reakingUp.p3d 0"/>
  <p:tag name="POWER3D OPTIONS" val="Medium "/>
  <p:tag name="POWER3D SOUND" val="Breaking Up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Revdoors.p3d 0"/>
  <p:tag name="POWER3D OPTIONS" val="Medium "/>
  <p:tag name="POWER3D SOUND" val="Revolving Doors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foldingBackdrop.p3d 3"/>
  <p:tag name="POWER3D OPTIONS" val="Medium "/>
  <p:tag name="POWER3D SOUND" val="Bifolding Backdrop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labflip.p3d 2"/>
  <p:tag name="POWER3D OPTIONS" val="Medium "/>
  <p:tag name="POWER3D IMAGE0" val="PINBUMP.TGA"/>
  <p:tag name="POWER3D IMAGE1" val="PINBUMP.TGA"/>
  <p:tag name="POWER3D SOUND" val="Slab Flip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CubicFormation.p3d 4"/>
  <p:tag name="POWER3D OPTIONS" val="Fast 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oxinBox.p3d 1"/>
  <p:tag name="POWER3D OPTIONS" val="Medium "/>
  <p:tag name="POWER3D SOUND" val="Box in Box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Slabflip.p3d 1"/>
  <p:tag name="POWER3D OPTIONS" val="Medium "/>
  <p:tag name="POWER3D IMAGE0" val="PINBUMP.TGA"/>
  <p:tag name="POWER3D IMAGE1" val="PINBUMP.TGA"/>
  <p:tag name="POWER3D SOUND" val="Slab Flip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Revcube.p3d 0"/>
  <p:tag name="POWER3D OPTIONS" val="Medium "/>
  <p:tag name="POWER3D SOUND" val="Revolving Cub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lboard.p3d 1"/>
  <p:tag name="POWER3D OPTIONS" val="Medium "/>
  <p:tag name="POWER3D SOUND" val="Turning Billboard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BifoldingBackdrop.p3d 3"/>
  <p:tag name="POWER3D OPTIONS" val="Medium "/>
  <p:tag name="POWER3D SOUND" val="Bifolding Backdrop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3D TRANSITION" val="Twopanel.p3d 1"/>
  <p:tag name="POWER3D OPTIONS" val="Medium "/>
  <p:tag name="POWER3D SOUND" val="Two Panels"/>
</p:tagLst>
</file>

<file path=ppt/theme/theme1.xml><?xml version="1.0" encoding="utf-8"?>
<a:theme xmlns:a="http://schemas.openxmlformats.org/drawingml/2006/main" name="35">
  <a:themeElements>
    <a:clrScheme name="Default Design 3">
      <a:dk1>
        <a:srgbClr val="000000"/>
      </a:dk1>
      <a:lt1>
        <a:srgbClr val="FFFFFF"/>
      </a:lt1>
      <a:dk2>
        <a:srgbClr val="143DA2"/>
      </a:dk2>
      <a:lt2>
        <a:srgbClr val="DDDDDD"/>
      </a:lt2>
      <a:accent1>
        <a:srgbClr val="EB592B"/>
      </a:accent1>
      <a:accent2>
        <a:srgbClr val="2EBAAD"/>
      </a:accent2>
      <a:accent3>
        <a:srgbClr val="FFFFFF"/>
      </a:accent3>
      <a:accent4>
        <a:srgbClr val="000000"/>
      </a:accent4>
      <a:accent5>
        <a:srgbClr val="F3B5AC"/>
      </a:accent5>
      <a:accent6>
        <a:srgbClr val="29A89C"/>
      </a:accent6>
      <a:hlink>
        <a:srgbClr val="AED337"/>
      </a:hlink>
      <a:folHlink>
        <a:srgbClr val="5AB7EA"/>
      </a:folHlink>
    </a:clrScheme>
    <a:fontScheme name="Default Design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264040"/>
        </a:dk1>
        <a:lt1>
          <a:srgbClr val="FFFFFF"/>
        </a:lt1>
        <a:dk2>
          <a:srgbClr val="1D548B"/>
        </a:dk2>
        <a:lt2>
          <a:srgbClr val="DDDDDD"/>
        </a:lt2>
        <a:accent1>
          <a:srgbClr val="1A99C6"/>
        </a:accent1>
        <a:accent2>
          <a:srgbClr val="E6693C"/>
        </a:accent2>
        <a:accent3>
          <a:srgbClr val="FFFFFF"/>
        </a:accent3>
        <a:accent4>
          <a:srgbClr val="1F3535"/>
        </a:accent4>
        <a:accent5>
          <a:srgbClr val="ABCADF"/>
        </a:accent5>
        <a:accent6>
          <a:srgbClr val="D05E35"/>
        </a:accent6>
        <a:hlink>
          <a:srgbClr val="D5A317"/>
        </a:hlink>
        <a:folHlink>
          <a:srgbClr val="14AC7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5533C1"/>
        </a:dk2>
        <a:lt2>
          <a:srgbClr val="DDDDDD"/>
        </a:lt2>
        <a:accent1>
          <a:srgbClr val="CBB61D"/>
        </a:accent1>
        <a:accent2>
          <a:srgbClr val="40ACD2"/>
        </a:accent2>
        <a:accent3>
          <a:srgbClr val="FFFFFF"/>
        </a:accent3>
        <a:accent4>
          <a:srgbClr val="000000"/>
        </a:accent4>
        <a:accent5>
          <a:srgbClr val="E2D7AB"/>
        </a:accent5>
        <a:accent6>
          <a:srgbClr val="399BBE"/>
        </a:accent6>
        <a:hlink>
          <a:srgbClr val="DA7D28"/>
        </a:hlink>
        <a:folHlink>
          <a:srgbClr val="8522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143DA2"/>
        </a:dk2>
        <a:lt2>
          <a:srgbClr val="DDDDDD"/>
        </a:lt2>
        <a:accent1>
          <a:srgbClr val="EB592B"/>
        </a:accent1>
        <a:accent2>
          <a:srgbClr val="2EBAAD"/>
        </a:accent2>
        <a:accent3>
          <a:srgbClr val="FFFFFF"/>
        </a:accent3>
        <a:accent4>
          <a:srgbClr val="000000"/>
        </a:accent4>
        <a:accent5>
          <a:srgbClr val="F3B5AC"/>
        </a:accent5>
        <a:accent6>
          <a:srgbClr val="29A89C"/>
        </a:accent6>
        <a:hlink>
          <a:srgbClr val="AED337"/>
        </a:hlink>
        <a:folHlink>
          <a:srgbClr val="5AB7E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35</Template>
  <TotalTime>1414</TotalTime>
  <Words>2960</Words>
  <Application>Microsoft Office PowerPoint</Application>
  <PresentationFormat>全屏显示(16:10)</PresentationFormat>
  <Paragraphs>789</Paragraphs>
  <Slides>80</Slides>
  <Notes>10</Notes>
  <HiddenSlides>0</HiddenSlides>
  <MMClips>0</MMClips>
  <ScaleCrop>false</ScaleCrop>
  <HeadingPairs>
    <vt:vector size="8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80</vt:i4>
      </vt:variant>
    </vt:vector>
  </HeadingPairs>
  <TitlesOfParts>
    <vt:vector size="94" baseType="lpstr">
      <vt:lpstr>Adobe 楷体 Std R</vt:lpstr>
      <vt:lpstr>Hei</vt:lpstr>
      <vt:lpstr>Kai</vt:lpstr>
      <vt:lpstr>黑体</vt:lpstr>
      <vt:lpstr>华文楷体</vt:lpstr>
      <vt:lpstr>华文新魏</vt:lpstr>
      <vt:lpstr>楷体_GB2312</vt:lpstr>
      <vt:lpstr>宋体</vt:lpstr>
      <vt:lpstr>Arial</vt:lpstr>
      <vt:lpstr>Calibri</vt:lpstr>
      <vt:lpstr>Verdana</vt:lpstr>
      <vt:lpstr>Wingdings</vt:lpstr>
      <vt:lpstr>35</vt:lpstr>
      <vt:lpstr>Image</vt:lpstr>
      <vt:lpstr>贝腾综合实训课程教学方法指导</vt:lpstr>
      <vt:lpstr>内容提要</vt:lpstr>
      <vt:lpstr>从知到行，知行合一</vt:lpstr>
      <vt:lpstr>关于商业模拟（Business Simulation）</vt:lpstr>
      <vt:lpstr>知识学习与技能提升的不同</vt:lpstr>
      <vt:lpstr>学习金字塔</vt:lpstr>
      <vt:lpstr>课程形式：做中学</vt:lpstr>
      <vt:lpstr>本课程训练形式</vt:lpstr>
      <vt:lpstr>体验式教学理念</vt:lpstr>
      <vt:lpstr>教学方法</vt:lpstr>
      <vt:lpstr>课程设计注意事项</vt:lpstr>
      <vt:lpstr>教学中采用的互动教学方法</vt:lpstr>
      <vt:lpstr>内容提要</vt:lpstr>
      <vt:lpstr>实训课时安排</vt:lpstr>
      <vt:lpstr>教学主要阶段</vt:lpstr>
      <vt:lpstr>小组讨论：筹建公司</vt:lpstr>
      <vt:lpstr>公司总经理述职</vt:lpstr>
      <vt:lpstr>分组述职的目的</vt:lpstr>
      <vt:lpstr>如何分组</vt:lpstr>
      <vt:lpstr>岗位职责：总经理CEO</vt:lpstr>
      <vt:lpstr>岗位职责：财务总监CFO</vt:lpstr>
      <vt:lpstr>岗位职责：市场总监CMO</vt:lpstr>
      <vt:lpstr>岗位职责：销售总监CSO</vt:lpstr>
      <vt:lpstr>岗位职责：生产总监CPO</vt:lpstr>
      <vt:lpstr>岗位职责：技术总监CTO</vt:lpstr>
      <vt:lpstr>岗位职责：人力资源CHO</vt:lpstr>
      <vt:lpstr>各项管理工作要点</vt:lpstr>
      <vt:lpstr>内容提要</vt:lpstr>
      <vt:lpstr>各阶段经营与分析重点</vt:lpstr>
      <vt:lpstr>第一季度结束后</vt:lpstr>
      <vt:lpstr>第二季度结束后</vt:lpstr>
      <vt:lpstr>第三季度结束后</vt:lpstr>
      <vt:lpstr>第四季度结束后</vt:lpstr>
      <vt:lpstr>第五季度结束后</vt:lpstr>
      <vt:lpstr>第六季度结束后</vt:lpstr>
      <vt:lpstr>第七季度结束后</vt:lpstr>
      <vt:lpstr>第八季度结束后</vt:lpstr>
      <vt:lpstr>课程相关知识点</vt:lpstr>
      <vt:lpstr>知识点一：战略规划</vt:lpstr>
      <vt:lpstr>关键知识：企业战略制订</vt:lpstr>
      <vt:lpstr>关键知识：战略与战术</vt:lpstr>
      <vt:lpstr>关键知识：长期与短期战略</vt:lpstr>
      <vt:lpstr>战略规划常见问题</vt:lpstr>
      <vt:lpstr>知识点二：市场营销</vt:lpstr>
      <vt:lpstr>关键知识：市场定位分析</vt:lpstr>
      <vt:lpstr>关键知识：产品定位分析</vt:lpstr>
      <vt:lpstr>关键知识：营销策略分析</vt:lpstr>
      <vt:lpstr>影响订单分配的要素</vt:lpstr>
      <vt:lpstr>关键知识：整合营销策略</vt:lpstr>
      <vt:lpstr>市场营销常见问题</vt:lpstr>
      <vt:lpstr>讨论</vt:lpstr>
      <vt:lpstr>知识点三：财务管理</vt:lpstr>
      <vt:lpstr>从财务视角看企业运营</vt:lpstr>
      <vt:lpstr>关键知识：看懂财务报表</vt:lpstr>
      <vt:lpstr>关键知识：产品成本分析</vt:lpstr>
      <vt:lpstr>企业管理的核心</vt:lpstr>
      <vt:lpstr>关键知识：全面预算管理</vt:lpstr>
      <vt:lpstr>关键知识：盈亏平衡分析</vt:lpstr>
      <vt:lpstr>关键知识：财务指标分析</vt:lpstr>
      <vt:lpstr>关键知识：常用税种计算</vt:lpstr>
      <vt:lpstr>财务管理重点问题</vt:lpstr>
      <vt:lpstr>知识点四：生产管理</vt:lpstr>
      <vt:lpstr>生产管理</vt:lpstr>
      <vt:lpstr>研发管理</vt:lpstr>
      <vt:lpstr>知识点五：绩效分析</vt:lpstr>
      <vt:lpstr>讨论：如何提升经营绩效？</vt:lpstr>
      <vt:lpstr>知识点六：风险管理</vt:lpstr>
      <vt:lpstr>企业运营管理中的八大陷阱</vt:lpstr>
      <vt:lpstr>知识点七：团队合作</vt:lpstr>
      <vt:lpstr>运营管理团队中的典型矛盾</vt:lpstr>
      <vt:lpstr>团队如何进行经营决策</vt:lpstr>
      <vt:lpstr>内容提要</vt:lpstr>
      <vt:lpstr>分析总结</vt:lpstr>
      <vt:lpstr>如何点评</vt:lpstr>
      <vt:lpstr>点评方法</vt:lpstr>
      <vt:lpstr>异议处理</vt:lpstr>
      <vt:lpstr>课程成绩评价</vt:lpstr>
      <vt:lpstr>教学中的注意事项</vt:lpstr>
      <vt:lpstr>体验式教学训练模式总结</vt:lpstr>
      <vt:lpstr>PowerPoint 演示文稿</vt:lpstr>
    </vt:vector>
  </TitlesOfParts>
  <Company>Bster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贝腾科技 综合实训教学方法</dc:title>
  <dc:creator>Jeff Huang</dc:creator>
  <cp:lastModifiedBy>徐晓芳</cp:lastModifiedBy>
  <cp:revision>58</cp:revision>
  <dcterms:created xsi:type="dcterms:W3CDTF">2013-02-26T05:51:26Z</dcterms:created>
  <dcterms:modified xsi:type="dcterms:W3CDTF">2017-09-21T13:15:21Z</dcterms:modified>
</cp:coreProperties>
</file>